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01"/>
  </p:notesMasterIdLst>
  <p:sldIdLst>
    <p:sldId id="530" r:id="rId2"/>
    <p:sldId id="516" r:id="rId3"/>
    <p:sldId id="527" r:id="rId4"/>
    <p:sldId id="287" r:id="rId5"/>
    <p:sldId id="257" r:id="rId6"/>
    <p:sldId id="258" r:id="rId7"/>
    <p:sldId id="259" r:id="rId8"/>
    <p:sldId id="260" r:id="rId9"/>
    <p:sldId id="299" r:id="rId10"/>
    <p:sldId id="300" r:id="rId11"/>
    <p:sldId id="261" r:id="rId12"/>
    <p:sldId id="301" r:id="rId13"/>
    <p:sldId id="262" r:id="rId14"/>
    <p:sldId id="263" r:id="rId15"/>
    <p:sldId id="264" r:id="rId16"/>
    <p:sldId id="265" r:id="rId17"/>
    <p:sldId id="266" r:id="rId18"/>
    <p:sldId id="267" r:id="rId19"/>
    <p:sldId id="268" r:id="rId20"/>
    <p:sldId id="269" r:id="rId21"/>
    <p:sldId id="294" r:id="rId22"/>
    <p:sldId id="270" r:id="rId23"/>
    <p:sldId id="271" r:id="rId24"/>
    <p:sldId id="272" r:id="rId25"/>
    <p:sldId id="273" r:id="rId26"/>
    <p:sldId id="274" r:id="rId27"/>
    <p:sldId id="275" r:id="rId28"/>
    <p:sldId id="289" r:id="rId29"/>
    <p:sldId id="290" r:id="rId30"/>
    <p:sldId id="276" r:id="rId31"/>
    <p:sldId id="277" r:id="rId32"/>
    <p:sldId id="562" r:id="rId33"/>
    <p:sldId id="278" r:id="rId34"/>
    <p:sldId id="296" r:id="rId35"/>
    <p:sldId id="302" r:id="rId36"/>
    <p:sldId id="279" r:id="rId37"/>
    <p:sldId id="281" r:id="rId38"/>
    <p:sldId id="297" r:id="rId39"/>
    <p:sldId id="298" r:id="rId40"/>
    <p:sldId id="477" r:id="rId41"/>
    <p:sldId id="478" r:id="rId42"/>
    <p:sldId id="511" r:id="rId43"/>
    <p:sldId id="512" r:id="rId44"/>
    <p:sldId id="560" r:id="rId45"/>
    <p:sldId id="282" r:id="rId46"/>
    <p:sldId id="288" r:id="rId47"/>
    <p:sldId id="283" r:id="rId48"/>
    <p:sldId id="284" r:id="rId49"/>
    <p:sldId id="285" r:id="rId50"/>
    <p:sldId id="286" r:id="rId51"/>
    <p:sldId id="291" r:id="rId52"/>
    <p:sldId id="561" r:id="rId53"/>
    <p:sldId id="448" r:id="rId54"/>
    <p:sldId id="449" r:id="rId55"/>
    <p:sldId id="450" r:id="rId56"/>
    <p:sldId id="451" r:id="rId57"/>
    <p:sldId id="452" r:id="rId58"/>
    <p:sldId id="463" r:id="rId59"/>
    <p:sldId id="462" r:id="rId60"/>
    <p:sldId id="455" r:id="rId61"/>
    <p:sldId id="457" r:id="rId62"/>
    <p:sldId id="503" r:id="rId63"/>
    <p:sldId id="563" r:id="rId64"/>
    <p:sldId id="564" r:id="rId65"/>
    <p:sldId id="504" r:id="rId66"/>
    <p:sldId id="528" r:id="rId67"/>
    <p:sldId id="533" r:id="rId68"/>
    <p:sldId id="519" r:id="rId69"/>
    <p:sldId id="531" r:id="rId70"/>
    <p:sldId id="520" r:id="rId71"/>
    <p:sldId id="522" r:id="rId72"/>
    <p:sldId id="532" r:id="rId73"/>
    <p:sldId id="523" r:id="rId74"/>
    <p:sldId id="534" r:id="rId75"/>
    <p:sldId id="524" r:id="rId76"/>
    <p:sldId id="525" r:id="rId77"/>
    <p:sldId id="537" r:id="rId78"/>
    <p:sldId id="538" r:id="rId79"/>
    <p:sldId id="539" r:id="rId80"/>
    <p:sldId id="541" r:id="rId81"/>
    <p:sldId id="542" r:id="rId82"/>
    <p:sldId id="543" r:id="rId83"/>
    <p:sldId id="544" r:id="rId84"/>
    <p:sldId id="545" r:id="rId85"/>
    <p:sldId id="546" r:id="rId86"/>
    <p:sldId id="547" r:id="rId87"/>
    <p:sldId id="535" r:id="rId88"/>
    <p:sldId id="548" r:id="rId89"/>
    <p:sldId id="549" r:id="rId90"/>
    <p:sldId id="550" r:id="rId91"/>
    <p:sldId id="551" r:id="rId92"/>
    <p:sldId id="552" r:id="rId93"/>
    <p:sldId id="553" r:id="rId94"/>
    <p:sldId id="554" r:id="rId95"/>
    <p:sldId id="555" r:id="rId96"/>
    <p:sldId id="556" r:id="rId97"/>
    <p:sldId id="557" r:id="rId98"/>
    <p:sldId id="558" r:id="rId99"/>
    <p:sldId id="559" r:id="rId100"/>
  </p:sldIdLst>
  <p:sldSz cx="9144000" cy="6858000" type="screen4x3"/>
  <p:notesSz cx="6858000" cy="9144000"/>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CC"/>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54" autoAdjust="0"/>
    <p:restoredTop sz="79268" autoAdjust="0"/>
  </p:normalViewPr>
  <p:slideViewPr>
    <p:cSldViewPr>
      <p:cViewPr varScale="1">
        <p:scale>
          <a:sx n="100" d="100"/>
          <a:sy n="100" d="100"/>
        </p:scale>
        <p:origin x="2520" y="176"/>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slide" Target="slides/slide67.xml"/><Relationship Id="rId84" Type="http://schemas.openxmlformats.org/officeDocument/2006/relationships/slide" Target="slides/slide83.xml"/><Relationship Id="rId89" Type="http://schemas.openxmlformats.org/officeDocument/2006/relationships/slide" Target="slides/slide88.xml"/><Relationship Id="rId16" Type="http://schemas.openxmlformats.org/officeDocument/2006/relationships/slide" Target="slides/slide15.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presProps" Target="presProps.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80" Type="http://schemas.openxmlformats.org/officeDocument/2006/relationships/slide" Target="slides/slide79.xml"/><Relationship Id="rId85" Type="http://schemas.openxmlformats.org/officeDocument/2006/relationships/slide" Target="slides/slide8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slide" Target="slides/slide69.xml"/><Relationship Id="rId75" Type="http://schemas.openxmlformats.org/officeDocument/2006/relationships/slide" Target="slides/slide74.xml"/><Relationship Id="rId83" Type="http://schemas.openxmlformats.org/officeDocument/2006/relationships/slide" Target="slides/slide82.xml"/><Relationship Id="rId88" Type="http://schemas.openxmlformats.org/officeDocument/2006/relationships/slide" Target="slides/slide87.xml"/><Relationship Id="rId91" Type="http://schemas.openxmlformats.org/officeDocument/2006/relationships/slide" Target="slides/slide90.xml"/><Relationship Id="rId96" Type="http://schemas.openxmlformats.org/officeDocument/2006/relationships/slide" Target="slides/slide95.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slide" Target="slides/slide72.xml"/><Relationship Id="rId78" Type="http://schemas.openxmlformats.org/officeDocument/2006/relationships/slide" Target="slides/slide77.xml"/><Relationship Id="rId81" Type="http://schemas.openxmlformats.org/officeDocument/2006/relationships/slide" Target="slides/slide80.xml"/><Relationship Id="rId86" Type="http://schemas.openxmlformats.org/officeDocument/2006/relationships/slide" Target="slides/slide85.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theme" Target="theme/theme1.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61" Type="http://schemas.openxmlformats.org/officeDocument/2006/relationships/slide" Target="slides/slide60.xml"/><Relationship Id="rId82" Type="http://schemas.openxmlformats.org/officeDocument/2006/relationships/slide" Target="slides/slide8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1.emf"/></Relationships>
</file>

<file path=ppt/media/image12.png>
</file>

<file path=ppt/media/image13.png>
</file>

<file path=ppt/media/image14.png>
</file>

<file path=ppt/media/image15.png>
</file>

<file path=ppt/media/image16.png>
</file>

<file path=ppt/media/image17.png>
</file>

<file path=ppt/media/image20.png>
</file>

<file path=ppt/media/image21.png>
</file>

<file path=ppt/media/image22.png>
</file>

<file path=ppt/media/image23.png>
</file>

<file path=ppt/media/image24.png>
</file>

<file path=ppt/media/image2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A87B663B-0AF0-4E27-943C-2377C569D98E}"/>
              </a:ext>
            </a:extLst>
          </p:cNvPr>
          <p:cNvSpPr>
            <a:spLocks noGrp="1" noChangeArrowheads="1"/>
          </p:cNvSpPr>
          <p:nvPr>
            <p:ph type="hdr" sz="quarter"/>
          </p:nvPr>
        </p:nvSpPr>
        <p:spPr bwMode="auto">
          <a:xfrm>
            <a:off x="0"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1" hangingPunct="1">
              <a:defRPr sz="1200"/>
            </a:lvl1pPr>
          </a:lstStyle>
          <a:p>
            <a:pPr>
              <a:defRPr/>
            </a:pPr>
            <a:endParaRPr lang="en-US" altLang="zh-CN"/>
          </a:p>
        </p:txBody>
      </p:sp>
      <p:sp>
        <p:nvSpPr>
          <p:cNvPr id="36867" name="Rectangle 3">
            <a:extLst>
              <a:ext uri="{FF2B5EF4-FFF2-40B4-BE49-F238E27FC236}">
                <a16:creationId xmlns:a16="http://schemas.microsoft.com/office/drawing/2014/main" id="{48786428-A2E0-4FFB-8DEA-DC3784BEA761}"/>
              </a:ext>
            </a:extLst>
          </p:cNvPr>
          <p:cNvSpPr>
            <a:spLocks noGrp="1" noChangeArrowheads="1"/>
          </p:cNvSpPr>
          <p:nvPr>
            <p:ph type="dt" idx="1"/>
          </p:nvPr>
        </p:nvSpPr>
        <p:spPr bwMode="auto">
          <a:xfrm>
            <a:off x="3884613"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endParaRPr lang="en-US" altLang="zh-CN"/>
          </a:p>
        </p:txBody>
      </p:sp>
      <p:sp>
        <p:nvSpPr>
          <p:cNvPr id="2052" name="Rectangle 4">
            <a:extLst>
              <a:ext uri="{FF2B5EF4-FFF2-40B4-BE49-F238E27FC236}">
                <a16:creationId xmlns:a16="http://schemas.microsoft.com/office/drawing/2014/main" id="{2EE922D2-45C8-4E4D-962C-5FF06D538D5C}"/>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909E8E84-426E-40DD-AFC4-6F175D3DCCD1}">
              <a14:hiddenFill xmlns:a14="http://schemas.microsoft.com/office/drawing/2010/main">
                <a:solidFill>
                  <a:srgbClr val="FFFFFF"/>
                </a:solidFill>
              </a14:hiddenFill>
            </a:ex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6869" name="Rectangle 5">
            <a:extLst>
              <a:ext uri="{FF2B5EF4-FFF2-40B4-BE49-F238E27FC236}">
                <a16:creationId xmlns:a16="http://schemas.microsoft.com/office/drawing/2014/main" id="{317B6C7C-FDE6-442F-99BF-E993FB72CC43}"/>
              </a:ext>
            </a:extLst>
          </p:cNvPr>
          <p:cNvSpPr>
            <a:spLocks noGrp="1" noChangeArrowheads="1"/>
          </p:cNvSpPr>
          <p:nvPr>
            <p:ph type="body" sz="quarter" idx="3"/>
          </p:nvPr>
        </p:nvSpPr>
        <p:spPr bwMode="auto">
          <a:xfrm>
            <a:off x="685800" y="4343400"/>
            <a:ext cx="5486400" cy="4114800"/>
          </a:xfrm>
          <a:prstGeom prst="rect">
            <a:avLst/>
          </a:prstGeom>
          <a:noFill/>
          <a:ln>
            <a:noFill/>
          </a:ln>
          <a:effectLst/>
        </p:spPr>
        <p:txBody>
          <a:bodyPr vert="horz" wrap="square" lIns="91440" tIns="45720" rIns="91440" bIns="45720" numCol="1" anchor="t" anchorCtr="0" compatLnSpc="1">
            <a:prstTxWarp prst="textNoShape">
              <a:avLst/>
            </a:prstTxWarp>
          </a:bodyPr>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36870" name="Rectangle 6">
            <a:extLst>
              <a:ext uri="{FF2B5EF4-FFF2-40B4-BE49-F238E27FC236}">
                <a16:creationId xmlns:a16="http://schemas.microsoft.com/office/drawing/2014/main" id="{03E41F87-DDBE-43E3-A4D7-7F9D1D2E2EF8}"/>
              </a:ext>
            </a:extLst>
          </p:cNvPr>
          <p:cNvSpPr>
            <a:spLocks noGrp="1" noChangeArrowheads="1"/>
          </p:cNvSpPr>
          <p:nvPr>
            <p:ph type="ftr" sz="quarter" idx="4"/>
          </p:nvPr>
        </p:nvSpPr>
        <p:spPr bwMode="auto">
          <a:xfrm>
            <a:off x="0" y="8685213"/>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eaLnBrk="1" hangingPunct="1">
              <a:defRPr sz="1200"/>
            </a:lvl1pPr>
          </a:lstStyle>
          <a:p>
            <a:pPr>
              <a:defRPr/>
            </a:pPr>
            <a:endParaRPr lang="en-US" altLang="zh-CN"/>
          </a:p>
        </p:txBody>
      </p:sp>
      <p:sp>
        <p:nvSpPr>
          <p:cNvPr id="36871" name="Rectangle 7">
            <a:extLst>
              <a:ext uri="{FF2B5EF4-FFF2-40B4-BE49-F238E27FC236}">
                <a16:creationId xmlns:a16="http://schemas.microsoft.com/office/drawing/2014/main" id="{6E40B348-5ED3-4237-AFB8-D5C148E4E439}"/>
              </a:ext>
            </a:extLst>
          </p:cNvPr>
          <p:cNvSpPr>
            <a:spLocks noGrp="1" noChangeArrowheads="1"/>
          </p:cNvSpPr>
          <p:nvPr>
            <p:ph type="sldNum" sz="quarter" idx="5"/>
          </p:nvPr>
        </p:nvSpPr>
        <p:spPr bwMode="auto">
          <a:xfrm>
            <a:off x="3884613" y="8685213"/>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13038C0A-16DD-4AC6-A85D-4BCF083AF848}"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幻灯片图像占位符 1">
            <a:extLst>
              <a:ext uri="{FF2B5EF4-FFF2-40B4-BE49-F238E27FC236}">
                <a16:creationId xmlns:a16="http://schemas.microsoft.com/office/drawing/2014/main" id="{B372EC61-E713-4337-962D-5966F5ABAEA4}"/>
              </a:ext>
            </a:extLst>
          </p:cNvPr>
          <p:cNvSpPr>
            <a:spLocks noGrp="1" noRot="1" noChangeAspect="1" noChangeArrowheads="1" noTextEdit="1"/>
          </p:cNvSpPr>
          <p:nvPr>
            <p:ph type="sldImg"/>
          </p:nvPr>
        </p:nvSpPr>
        <p:spPr>
          <a:ln/>
        </p:spPr>
      </p:sp>
      <p:sp>
        <p:nvSpPr>
          <p:cNvPr id="102403" name="备注占位符 2">
            <a:extLst>
              <a:ext uri="{FF2B5EF4-FFF2-40B4-BE49-F238E27FC236}">
                <a16:creationId xmlns:a16="http://schemas.microsoft.com/office/drawing/2014/main" id="{F0423C6B-5D8D-4551-9DD0-CD93B7938D03}"/>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t>Formtter</a:t>
            </a:r>
            <a:r>
              <a:rPr lang="zh-CN" altLang="en-US"/>
              <a:t>简介：</a:t>
            </a:r>
            <a:endParaRPr lang="en-US" altLang="zh-CN"/>
          </a:p>
          <a:p>
            <a:r>
              <a:rPr lang="en-US" altLang="zh-CN"/>
              <a:t>https://blog.csdn.net/chennai1101/article/details/84028884</a:t>
            </a:r>
            <a:endParaRPr lang="zh-CN" altLang="en-US"/>
          </a:p>
        </p:txBody>
      </p:sp>
      <p:sp>
        <p:nvSpPr>
          <p:cNvPr id="102404" name="灯片编号占位符 3">
            <a:extLst>
              <a:ext uri="{FF2B5EF4-FFF2-40B4-BE49-F238E27FC236}">
                <a16:creationId xmlns:a16="http://schemas.microsoft.com/office/drawing/2014/main" id="{E662003F-8455-4B52-911A-39D3321F5DB0}"/>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D662D658-AB94-4FF7-94BC-518DE2913C31}" type="slidenum">
              <a:rPr lang="zh-CN" altLang="en-US" smtClean="0">
                <a:latin typeface="Times New Roman" panose="02020603050405020304" pitchFamily="18" charset="0"/>
              </a:rPr>
              <a:pPr/>
              <a:t>2</a:t>
            </a:fld>
            <a:endParaRPr lang="en-US" altLang="zh-CN">
              <a:latin typeface="Times New Roman" panose="02020603050405020304" pitchFamily="18" charset="0"/>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a:extLst>
              <a:ext uri="{FF2B5EF4-FFF2-40B4-BE49-F238E27FC236}">
                <a16:creationId xmlns:a16="http://schemas.microsoft.com/office/drawing/2014/main" id="{973075A8-8A61-4EEA-A079-852B0AD22CF6}"/>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6C57CFD2-87F9-49E1-874F-61C3529EC49C}" type="slidenum">
              <a:rPr lang="zh-CN" altLang="en-US" smtClean="0">
                <a:latin typeface="Times New Roman" panose="02020603050405020304" pitchFamily="18" charset="0"/>
              </a:rPr>
              <a:pPr/>
              <a:t>43</a:t>
            </a:fld>
            <a:endParaRPr lang="en-US" altLang="zh-CN">
              <a:latin typeface="Times New Roman" panose="02020603050405020304" pitchFamily="18" charset="0"/>
            </a:endParaRPr>
          </a:p>
        </p:txBody>
      </p:sp>
      <p:sp>
        <p:nvSpPr>
          <p:cNvPr id="100355" name="Rectangle 2">
            <a:extLst>
              <a:ext uri="{FF2B5EF4-FFF2-40B4-BE49-F238E27FC236}">
                <a16:creationId xmlns:a16="http://schemas.microsoft.com/office/drawing/2014/main" id="{3152EA9C-2D2C-4892-A942-8B8DB222B4C9}"/>
              </a:ext>
            </a:extLst>
          </p:cNvPr>
          <p:cNvSpPr>
            <a:spLocks noGrp="1" noRot="1" noChangeAspect="1" noChangeArrowheads="1" noTextEdit="1"/>
          </p:cNvSpPr>
          <p:nvPr>
            <p:ph type="sldImg"/>
          </p:nvPr>
        </p:nvSpPr>
        <p:spPr>
          <a:ln/>
        </p:spPr>
      </p:sp>
      <p:sp>
        <p:nvSpPr>
          <p:cNvPr id="100356" name="Rectangle 3">
            <a:extLst>
              <a:ext uri="{FF2B5EF4-FFF2-40B4-BE49-F238E27FC236}">
                <a16:creationId xmlns:a16="http://schemas.microsoft.com/office/drawing/2014/main" id="{8DE0D81C-9FE6-4047-B796-DAE1259C7EE9}"/>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1" hangingPunct="1"/>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7">
            <a:extLst>
              <a:ext uri="{FF2B5EF4-FFF2-40B4-BE49-F238E27FC236}">
                <a16:creationId xmlns:a16="http://schemas.microsoft.com/office/drawing/2014/main" id="{683C1891-638A-47C2-89F3-F7EA43BB2B0B}"/>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0AC13BEB-89C4-4C4F-8D04-910FF9F211BE}" type="slidenum">
              <a:rPr lang="en-US" altLang="zh-CN" smtClean="0"/>
              <a:pPr/>
              <a:t>67</a:t>
            </a:fld>
            <a:endParaRPr lang="en-US" altLang="zh-CN"/>
          </a:p>
        </p:txBody>
      </p:sp>
      <p:sp>
        <p:nvSpPr>
          <p:cNvPr id="4099" name="Rectangle 2">
            <a:extLst>
              <a:ext uri="{FF2B5EF4-FFF2-40B4-BE49-F238E27FC236}">
                <a16:creationId xmlns:a16="http://schemas.microsoft.com/office/drawing/2014/main" id="{7D6A54D4-7149-4A8F-AAC8-852115B50D13}"/>
              </a:ext>
            </a:extLst>
          </p:cNvPr>
          <p:cNvSpPr>
            <a:spLocks noGrp="1" noRot="1" noChangeAspect="1" noChangeArrowheads="1" noTextEdit="1"/>
          </p:cNvSpPr>
          <p:nvPr>
            <p:ph type="sldImg"/>
          </p:nvPr>
        </p:nvSpPr>
        <p:spPr>
          <a:ln/>
        </p:spPr>
      </p:sp>
      <p:sp>
        <p:nvSpPr>
          <p:cNvPr id="4100" name="Rectangle 3">
            <a:extLst>
              <a:ext uri="{FF2B5EF4-FFF2-40B4-BE49-F238E27FC236}">
                <a16:creationId xmlns:a16="http://schemas.microsoft.com/office/drawing/2014/main" id="{B07C9295-9FF5-4618-85B5-53C38DD54AB7}"/>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1" hangingPunct="1"/>
            <a:endParaRPr lang="zh-CN" altLang="zh-CN"/>
          </a:p>
        </p:txBody>
      </p:sp>
    </p:spTree>
    <p:extLst>
      <p:ext uri="{BB962C8B-B14F-4D97-AF65-F5344CB8AC3E}">
        <p14:creationId xmlns:p14="http://schemas.microsoft.com/office/powerpoint/2010/main" val="374304862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安全性：加密、日志管理、数据恢复等</a:t>
            </a:r>
            <a:endParaRPr lang="en-US" altLang="zh-CN"/>
          </a:p>
          <a:p>
            <a:r>
              <a:rPr lang="zh-CN" altLang="en-US"/>
              <a:t>完整性：每条记录都要有主键</a:t>
            </a:r>
            <a:endParaRPr lang="en-US" altLang="zh-CN"/>
          </a:p>
          <a:p>
            <a:r>
              <a:rPr lang="zh-CN" altLang="en-US"/>
              <a:t>一致性：事务基于互斥锁的原子性</a:t>
            </a:r>
            <a:endParaRPr lang="en-US" altLang="zh-CN"/>
          </a:p>
          <a:p>
            <a:r>
              <a:rPr lang="zh-CN" altLang="en-US"/>
              <a:t>高效性：可串行化后的并发控制</a:t>
            </a:r>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69</a:t>
            </a:fld>
            <a:endParaRPr lang="en-US" altLang="zh-CN"/>
          </a:p>
        </p:txBody>
      </p:sp>
    </p:spTree>
    <p:extLst>
      <p:ext uri="{BB962C8B-B14F-4D97-AF65-F5344CB8AC3E}">
        <p14:creationId xmlns:p14="http://schemas.microsoft.com/office/powerpoint/2010/main" val="167988484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73</a:t>
            </a:fld>
            <a:endParaRPr lang="en-US" altLang="zh-CN"/>
          </a:p>
        </p:txBody>
      </p:sp>
    </p:spTree>
    <p:extLst>
      <p:ext uri="{BB962C8B-B14F-4D97-AF65-F5344CB8AC3E}">
        <p14:creationId xmlns:p14="http://schemas.microsoft.com/office/powerpoint/2010/main" val="13461535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171450" indent="-171450">
              <a:buFont typeface="Wingdings" panose="05000000000000000000" pitchFamily="2" charset="2"/>
              <a:buChar char="Ø"/>
            </a:pPr>
            <a:r>
              <a:rPr lang="en-US" altLang="zh-CN"/>
              <a:t>JDBC</a:t>
            </a:r>
            <a:r>
              <a:rPr lang="zh-CN" altLang="en-US"/>
              <a:t>和</a:t>
            </a:r>
            <a:r>
              <a:rPr lang="en-US" altLang="zh-CN"/>
              <a:t>ODBC</a:t>
            </a:r>
            <a:r>
              <a:rPr lang="zh-CN" altLang="en-US"/>
              <a:t>（有微软开发）是两套独立的数据库操作</a:t>
            </a:r>
            <a:r>
              <a:rPr lang="en-US" altLang="zh-CN"/>
              <a:t>API</a:t>
            </a:r>
          </a:p>
          <a:p>
            <a:pPr marL="171450" indent="-171450">
              <a:buFont typeface="Wingdings" panose="05000000000000000000" pitchFamily="2" charset="2"/>
              <a:buChar char="Ø"/>
            </a:pPr>
            <a:r>
              <a:rPr lang="en-US" altLang="zh-CN"/>
              <a:t>JDBC</a:t>
            </a:r>
            <a:r>
              <a:rPr lang="zh-CN" altLang="en-US"/>
              <a:t>和</a:t>
            </a:r>
            <a:r>
              <a:rPr lang="en-US" altLang="zh-CN"/>
              <a:t>JDBC-ODBC</a:t>
            </a:r>
            <a:r>
              <a:rPr lang="zh-CN" altLang="en-US"/>
              <a:t>桥接有</a:t>
            </a:r>
            <a:r>
              <a:rPr lang="en-US" altLang="zh-CN"/>
              <a:t>Sun</a:t>
            </a:r>
            <a:r>
              <a:rPr lang="zh-CN" altLang="en-US"/>
              <a:t>公司开发</a:t>
            </a:r>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74</a:t>
            </a:fld>
            <a:endParaRPr lang="en-US" altLang="zh-CN"/>
          </a:p>
        </p:txBody>
      </p:sp>
    </p:spTree>
    <p:extLst>
      <p:ext uri="{BB962C8B-B14F-4D97-AF65-F5344CB8AC3E}">
        <p14:creationId xmlns:p14="http://schemas.microsoft.com/office/powerpoint/2010/main" val="210808916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JDBC</a:t>
            </a:r>
            <a:r>
              <a:rPr lang="zh-CN" altLang="en-US"/>
              <a:t>的主要类和接口列表如上</a:t>
            </a:r>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77</a:t>
            </a:fld>
            <a:endParaRPr lang="en-US" altLang="zh-CN"/>
          </a:p>
        </p:txBody>
      </p:sp>
    </p:spTree>
    <p:extLst>
      <p:ext uri="{BB962C8B-B14F-4D97-AF65-F5344CB8AC3E}">
        <p14:creationId xmlns:p14="http://schemas.microsoft.com/office/powerpoint/2010/main" val="153594714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a:t>Class.forName</a:t>
            </a:r>
            <a:r>
              <a:rPr lang="zh-CN" altLang="en-US" sz="1200"/>
              <a:t>：作用是加载指定名字的类，在反射中也用到过。</a:t>
            </a:r>
            <a:endParaRPr lang="zh-CN" altLang="en-US"/>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78</a:t>
            </a:fld>
            <a:endParaRPr lang="en-US" altLang="zh-CN"/>
          </a:p>
        </p:txBody>
      </p:sp>
    </p:spTree>
    <p:extLst>
      <p:ext uri="{BB962C8B-B14F-4D97-AF65-F5344CB8AC3E}">
        <p14:creationId xmlns:p14="http://schemas.microsoft.com/office/powerpoint/2010/main" val="424798103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79</a:t>
            </a:fld>
            <a:endParaRPr lang="en-US" altLang="zh-CN"/>
          </a:p>
        </p:txBody>
      </p:sp>
    </p:spTree>
    <p:extLst>
      <p:ext uri="{BB962C8B-B14F-4D97-AF65-F5344CB8AC3E}">
        <p14:creationId xmlns:p14="http://schemas.microsoft.com/office/powerpoint/2010/main" val="18917810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Connection</a:t>
            </a:r>
            <a:r>
              <a:rPr lang="zh-CN" altLang="en-US"/>
              <a:t>接口还有</a:t>
            </a:r>
            <a:r>
              <a:rPr lang="en-US" altLang="zh-CN"/>
              <a:t>public CallableStatement prepareCall(String sql)</a:t>
            </a:r>
            <a:r>
              <a:rPr lang="zh-CN" altLang="en-US"/>
              <a:t>：创建一个</a:t>
            </a:r>
            <a:r>
              <a:rPr lang="en-US" altLang="zh-CN"/>
              <a:t>CallableStatement</a:t>
            </a:r>
            <a:r>
              <a:rPr lang="zh-CN" altLang="en-US"/>
              <a:t>对象来调用数据库的存储过程</a:t>
            </a:r>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80</a:t>
            </a:fld>
            <a:endParaRPr lang="en-US" altLang="zh-CN"/>
          </a:p>
        </p:txBody>
      </p:sp>
    </p:spTree>
    <p:extLst>
      <p:ext uri="{BB962C8B-B14F-4D97-AF65-F5344CB8AC3E}">
        <p14:creationId xmlns:p14="http://schemas.microsoft.com/office/powerpoint/2010/main" val="403034761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81</a:t>
            </a:fld>
            <a:endParaRPr lang="en-US" altLang="zh-CN"/>
          </a:p>
        </p:txBody>
      </p:sp>
    </p:spTree>
    <p:extLst>
      <p:ext uri="{BB962C8B-B14F-4D97-AF65-F5344CB8AC3E}">
        <p14:creationId xmlns:p14="http://schemas.microsoft.com/office/powerpoint/2010/main" val="3813640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7">
            <a:extLst>
              <a:ext uri="{FF2B5EF4-FFF2-40B4-BE49-F238E27FC236}">
                <a16:creationId xmlns:a16="http://schemas.microsoft.com/office/drawing/2014/main" id="{683C1891-638A-47C2-89F3-F7EA43BB2B0B}"/>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0AC13BEB-89C4-4C4F-8D04-910FF9F211BE}" type="slidenum">
              <a:rPr lang="en-US" altLang="zh-CN" smtClean="0"/>
              <a:pPr/>
              <a:t>4</a:t>
            </a:fld>
            <a:endParaRPr lang="en-US" altLang="zh-CN"/>
          </a:p>
        </p:txBody>
      </p:sp>
      <p:sp>
        <p:nvSpPr>
          <p:cNvPr id="4099" name="Rectangle 2">
            <a:extLst>
              <a:ext uri="{FF2B5EF4-FFF2-40B4-BE49-F238E27FC236}">
                <a16:creationId xmlns:a16="http://schemas.microsoft.com/office/drawing/2014/main" id="{7D6A54D4-7149-4A8F-AAC8-852115B50D13}"/>
              </a:ext>
            </a:extLst>
          </p:cNvPr>
          <p:cNvSpPr>
            <a:spLocks noGrp="1" noRot="1" noChangeAspect="1" noChangeArrowheads="1" noTextEdit="1"/>
          </p:cNvSpPr>
          <p:nvPr>
            <p:ph type="sldImg"/>
          </p:nvPr>
        </p:nvSpPr>
        <p:spPr>
          <a:ln/>
        </p:spPr>
      </p:sp>
      <p:sp>
        <p:nvSpPr>
          <p:cNvPr id="4100" name="Rectangle 3">
            <a:extLst>
              <a:ext uri="{FF2B5EF4-FFF2-40B4-BE49-F238E27FC236}">
                <a16:creationId xmlns:a16="http://schemas.microsoft.com/office/drawing/2014/main" id="{B07C9295-9FF5-4618-85B5-53C38DD54AB7}"/>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1" hangingPunct="1"/>
            <a:endParaRPr lang="zh-CN" altLang="zh-CN"/>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82</a:t>
            </a:fld>
            <a:endParaRPr lang="en-US" altLang="zh-CN"/>
          </a:p>
        </p:txBody>
      </p:sp>
    </p:spTree>
    <p:extLst>
      <p:ext uri="{BB962C8B-B14F-4D97-AF65-F5344CB8AC3E}">
        <p14:creationId xmlns:p14="http://schemas.microsoft.com/office/powerpoint/2010/main" val="13785186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83</a:t>
            </a:fld>
            <a:endParaRPr lang="en-US" altLang="zh-CN"/>
          </a:p>
        </p:txBody>
      </p:sp>
    </p:spTree>
    <p:extLst>
      <p:ext uri="{BB962C8B-B14F-4D97-AF65-F5344CB8AC3E}">
        <p14:creationId xmlns:p14="http://schemas.microsoft.com/office/powerpoint/2010/main" val="5107409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84</a:t>
            </a:fld>
            <a:endParaRPr lang="en-US" altLang="zh-CN"/>
          </a:p>
        </p:txBody>
      </p:sp>
    </p:spTree>
    <p:extLst>
      <p:ext uri="{BB962C8B-B14F-4D97-AF65-F5344CB8AC3E}">
        <p14:creationId xmlns:p14="http://schemas.microsoft.com/office/powerpoint/2010/main" val="25767306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85</a:t>
            </a:fld>
            <a:endParaRPr lang="en-US" altLang="zh-CN"/>
          </a:p>
        </p:txBody>
      </p:sp>
    </p:spTree>
    <p:extLst>
      <p:ext uri="{BB962C8B-B14F-4D97-AF65-F5344CB8AC3E}">
        <p14:creationId xmlns:p14="http://schemas.microsoft.com/office/powerpoint/2010/main" val="231975550"/>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86</a:t>
            </a:fld>
            <a:endParaRPr lang="en-US" altLang="zh-CN"/>
          </a:p>
        </p:txBody>
      </p:sp>
    </p:spTree>
    <p:extLst>
      <p:ext uri="{BB962C8B-B14F-4D97-AF65-F5344CB8AC3E}">
        <p14:creationId xmlns:p14="http://schemas.microsoft.com/office/powerpoint/2010/main" val="294089688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本例的</a:t>
            </a:r>
            <a:r>
              <a:rPr lang="en-US" altLang="zh-CN"/>
              <a:t>try</a:t>
            </a:r>
            <a:r>
              <a:rPr lang="zh-CN" altLang="en-US"/>
              <a:t>语句也是</a:t>
            </a:r>
            <a:r>
              <a:rPr lang="en-US" altLang="zh-CN" b="1"/>
              <a:t>try with resources</a:t>
            </a:r>
            <a:r>
              <a:rPr lang="zh-CN" altLang="en-US"/>
              <a:t>的例子</a:t>
            </a:r>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87</a:t>
            </a:fld>
            <a:endParaRPr lang="en-US" altLang="zh-CN"/>
          </a:p>
        </p:txBody>
      </p:sp>
    </p:spTree>
    <p:extLst>
      <p:ext uri="{BB962C8B-B14F-4D97-AF65-F5344CB8AC3E}">
        <p14:creationId xmlns:p14="http://schemas.microsoft.com/office/powerpoint/2010/main" val="116547492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由于</a:t>
            </a:r>
            <a:r>
              <a:rPr lang="en-US" altLang="zh-CN" sz="1200"/>
              <a:t>PreparedStatement</a:t>
            </a:r>
            <a:r>
              <a:rPr lang="zh-CN" altLang="en-US" sz="1200"/>
              <a:t>是</a:t>
            </a:r>
            <a:r>
              <a:rPr lang="en-US" altLang="zh-CN" sz="1200"/>
              <a:t>Statement</a:t>
            </a:r>
            <a:r>
              <a:rPr lang="zh-CN" altLang="en-US" sz="1200"/>
              <a:t>的子接口，因此它当然也可以执行静态</a:t>
            </a:r>
            <a:r>
              <a:rPr lang="en-US" altLang="zh-CN" sz="1200"/>
              <a:t>SQL</a:t>
            </a:r>
            <a:r>
              <a:rPr lang="zh-CN" altLang="en-US" sz="1200"/>
              <a:t>语句。</a:t>
            </a:r>
            <a:endParaRPr lang="zh-CN" altLang="en-US"/>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88</a:t>
            </a:fld>
            <a:endParaRPr lang="en-US" altLang="zh-CN"/>
          </a:p>
        </p:txBody>
      </p:sp>
    </p:spTree>
    <p:extLst>
      <p:ext uri="{BB962C8B-B14F-4D97-AF65-F5344CB8AC3E}">
        <p14:creationId xmlns:p14="http://schemas.microsoft.com/office/powerpoint/2010/main" val="237965732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89</a:t>
            </a:fld>
            <a:endParaRPr lang="en-US" altLang="zh-CN"/>
          </a:p>
        </p:txBody>
      </p:sp>
    </p:spTree>
    <p:extLst>
      <p:ext uri="{BB962C8B-B14F-4D97-AF65-F5344CB8AC3E}">
        <p14:creationId xmlns:p14="http://schemas.microsoft.com/office/powerpoint/2010/main" val="392456592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90</a:t>
            </a:fld>
            <a:endParaRPr lang="en-US" altLang="zh-CN"/>
          </a:p>
        </p:txBody>
      </p:sp>
    </p:spTree>
    <p:extLst>
      <p:ext uri="{BB962C8B-B14F-4D97-AF65-F5344CB8AC3E}">
        <p14:creationId xmlns:p14="http://schemas.microsoft.com/office/powerpoint/2010/main" val="33395893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91</a:t>
            </a:fld>
            <a:endParaRPr lang="en-US" altLang="zh-CN"/>
          </a:p>
        </p:txBody>
      </p:sp>
    </p:spTree>
    <p:extLst>
      <p:ext uri="{BB962C8B-B14F-4D97-AF65-F5344CB8AC3E}">
        <p14:creationId xmlns:p14="http://schemas.microsoft.com/office/powerpoint/2010/main" val="40873615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幻灯片图像占位符 1">
            <a:extLst>
              <a:ext uri="{FF2B5EF4-FFF2-40B4-BE49-F238E27FC236}">
                <a16:creationId xmlns:a16="http://schemas.microsoft.com/office/drawing/2014/main" id="{0EA2775E-9B15-476D-A0CE-340CCF921793}"/>
              </a:ext>
            </a:extLst>
          </p:cNvPr>
          <p:cNvSpPr>
            <a:spLocks noGrp="1" noRot="1" noChangeAspect="1" noChangeArrowheads="1" noTextEdit="1"/>
          </p:cNvSpPr>
          <p:nvPr>
            <p:ph type="sldImg"/>
          </p:nvPr>
        </p:nvSpPr>
        <p:spPr>
          <a:ln/>
        </p:spPr>
      </p:sp>
      <p:sp>
        <p:nvSpPr>
          <p:cNvPr id="10243" name="备注占位符 2">
            <a:extLst>
              <a:ext uri="{FF2B5EF4-FFF2-40B4-BE49-F238E27FC236}">
                <a16:creationId xmlns:a16="http://schemas.microsoft.com/office/drawing/2014/main" id="{ED8D01CC-14DF-47D4-A80E-C7F2DB9496C0}"/>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zh-CN" altLang="en-US"/>
              <a:t>参考：</a:t>
            </a:r>
            <a:endParaRPr lang="en-US" altLang="zh-CN"/>
          </a:p>
          <a:p>
            <a:r>
              <a:rPr lang="en-US" altLang="zh-CN"/>
              <a:t>https://www.cnblogs.com/komean/p/10276770.html</a:t>
            </a:r>
          </a:p>
          <a:p>
            <a:r>
              <a:rPr lang="en-US" altLang="zh-CN"/>
              <a:t>https://zhuanlan.zhihu.com/p/88233122</a:t>
            </a:r>
            <a:endParaRPr lang="zh-CN" altLang="en-US"/>
          </a:p>
        </p:txBody>
      </p:sp>
      <p:sp>
        <p:nvSpPr>
          <p:cNvPr id="10244" name="灯片编号占位符 3">
            <a:extLst>
              <a:ext uri="{FF2B5EF4-FFF2-40B4-BE49-F238E27FC236}">
                <a16:creationId xmlns:a16="http://schemas.microsoft.com/office/drawing/2014/main" id="{9E29F6F5-6FC1-49A2-9AC3-58D70A640B4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B3C1E440-C5AB-4767-96E5-D6A8B99A0AD1}" type="slidenum">
              <a:rPr lang="en-US" altLang="zh-CN" smtClean="0"/>
              <a:pPr/>
              <a:t>9</a:t>
            </a:fld>
            <a:endParaRPr lang="en-US" altLang="zh-CN"/>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a:t>对于第一个没有</a:t>
            </a:r>
            <a:r>
              <a:rPr lang="en-US" altLang="zh-CN"/>
              <a:t>IN</a:t>
            </a:r>
            <a:r>
              <a:rPr lang="zh-CN" altLang="en-US"/>
              <a:t>和</a:t>
            </a:r>
            <a:r>
              <a:rPr lang="en-US" altLang="zh-CN"/>
              <a:t>OUT</a:t>
            </a:r>
            <a:r>
              <a:rPr lang="zh-CN" altLang="en-US"/>
              <a:t>类型的存储过程，是因为</a:t>
            </a:r>
            <a:r>
              <a:rPr lang="en-US" altLang="zh-CN"/>
              <a:t>Callable</a:t>
            </a:r>
            <a:r>
              <a:rPr lang="en-US" altLang="zh-CN" sz="1200"/>
              <a:t>Statement</a:t>
            </a:r>
            <a:r>
              <a:rPr lang="zh-CN" altLang="en-US" sz="1200"/>
              <a:t>是</a:t>
            </a:r>
            <a:r>
              <a:rPr lang="en-US" altLang="zh-CN" sz="1200"/>
              <a:t>Statement</a:t>
            </a:r>
            <a:r>
              <a:rPr lang="zh-CN" altLang="en-US" sz="1200"/>
              <a:t>的子接口，因此它当然也可以普通参数的</a:t>
            </a:r>
            <a:r>
              <a:rPr lang="en-US" altLang="zh-CN" sz="1200"/>
              <a:t>SQL</a:t>
            </a:r>
            <a:r>
              <a:rPr lang="zh-CN" altLang="en-US" sz="1200"/>
              <a:t>语句。</a:t>
            </a:r>
            <a:endParaRPr lang="zh-CN" altLang="en-US"/>
          </a:p>
          <a:p>
            <a:endParaRPr lang="zh-CN" altLang="en-US"/>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92</a:t>
            </a:fld>
            <a:endParaRPr lang="en-US" altLang="zh-CN"/>
          </a:p>
        </p:txBody>
      </p:sp>
    </p:spTree>
    <p:extLst>
      <p:ext uri="{BB962C8B-B14F-4D97-AF65-F5344CB8AC3E}">
        <p14:creationId xmlns:p14="http://schemas.microsoft.com/office/powerpoint/2010/main" val="231584545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93</a:t>
            </a:fld>
            <a:endParaRPr lang="en-US" altLang="zh-CN"/>
          </a:p>
        </p:txBody>
      </p:sp>
    </p:spTree>
    <p:extLst>
      <p:ext uri="{BB962C8B-B14F-4D97-AF65-F5344CB8AC3E}">
        <p14:creationId xmlns:p14="http://schemas.microsoft.com/office/powerpoint/2010/main" val="417224338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94</a:t>
            </a:fld>
            <a:endParaRPr lang="en-US" altLang="zh-CN"/>
          </a:p>
        </p:txBody>
      </p:sp>
    </p:spTree>
    <p:extLst>
      <p:ext uri="{BB962C8B-B14F-4D97-AF65-F5344CB8AC3E}">
        <p14:creationId xmlns:p14="http://schemas.microsoft.com/office/powerpoint/2010/main" val="251177971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a:t>因为每一条</a:t>
            </a:r>
            <a:r>
              <a:rPr lang="en-US" altLang="zh-CN"/>
              <a:t>SQL</a:t>
            </a:r>
            <a:r>
              <a:rPr lang="zh-CN" altLang="en-US"/>
              <a:t>语句都看做一个事务，因此执行时即提交，所以</a:t>
            </a:r>
            <a:r>
              <a:rPr lang="en-US" altLang="zh-CN"/>
              <a:t>JDBC</a:t>
            </a:r>
            <a:r>
              <a:rPr lang="zh-CN" altLang="en-US"/>
              <a:t>默认</a:t>
            </a:r>
            <a:r>
              <a:rPr lang="en-US" altLang="zh-CN" sz="1200">
                <a:solidFill>
                  <a:srgbClr val="0000CC"/>
                </a:solidFill>
              </a:rPr>
              <a:t>setAutoCommit(true);</a:t>
            </a:r>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95</a:t>
            </a:fld>
            <a:endParaRPr lang="en-US" altLang="zh-CN"/>
          </a:p>
        </p:txBody>
      </p:sp>
    </p:spTree>
    <p:extLst>
      <p:ext uri="{BB962C8B-B14F-4D97-AF65-F5344CB8AC3E}">
        <p14:creationId xmlns:p14="http://schemas.microsoft.com/office/powerpoint/2010/main" val="394055186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zh-CN" altLang="en-US"/>
              <a:t>通过设置</a:t>
            </a:r>
            <a:r>
              <a:rPr lang="fr-FR" altLang="zh-CN"/>
              <a:t>Savepoint s1=conn.setSavepoint();</a:t>
            </a:r>
            <a:r>
              <a:rPr lang="zh-CN" altLang="en-US"/>
              <a:t>还可以进行部分回滚</a:t>
            </a:r>
            <a:endParaRPr lang="fr-FR" altLang="zh-CN"/>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96</a:t>
            </a:fld>
            <a:endParaRPr lang="en-US" altLang="zh-CN"/>
          </a:p>
        </p:txBody>
      </p:sp>
    </p:spTree>
    <p:extLst>
      <p:ext uri="{BB962C8B-B14F-4D97-AF65-F5344CB8AC3E}">
        <p14:creationId xmlns:p14="http://schemas.microsoft.com/office/powerpoint/2010/main" val="318268793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en-US" altLang="zh-CN" sz="1200">
              <a:solidFill>
                <a:srgbClr val="0000CC"/>
              </a:solidFill>
            </a:endParaRPr>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97</a:t>
            </a:fld>
            <a:endParaRPr lang="en-US" altLang="zh-CN"/>
          </a:p>
        </p:txBody>
      </p:sp>
    </p:spTree>
    <p:extLst>
      <p:ext uri="{BB962C8B-B14F-4D97-AF65-F5344CB8AC3E}">
        <p14:creationId xmlns:p14="http://schemas.microsoft.com/office/powerpoint/2010/main" val="374185716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fr-FR" altLang="zh-CN"/>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98</a:t>
            </a:fld>
            <a:endParaRPr lang="en-US" altLang="zh-CN"/>
          </a:p>
        </p:txBody>
      </p:sp>
    </p:spTree>
    <p:extLst>
      <p:ext uri="{BB962C8B-B14F-4D97-AF65-F5344CB8AC3E}">
        <p14:creationId xmlns:p14="http://schemas.microsoft.com/office/powerpoint/2010/main" val="259905691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endParaRPr lang="fr-FR" altLang="zh-CN"/>
          </a:p>
        </p:txBody>
      </p:sp>
      <p:sp>
        <p:nvSpPr>
          <p:cNvPr id="4" name="灯片编号占位符 3"/>
          <p:cNvSpPr>
            <a:spLocks noGrp="1"/>
          </p:cNvSpPr>
          <p:nvPr>
            <p:ph type="sldNum" sz="quarter" idx="5"/>
          </p:nvPr>
        </p:nvSpPr>
        <p:spPr/>
        <p:txBody>
          <a:bodyPr/>
          <a:lstStyle/>
          <a:p>
            <a:pPr>
              <a:defRPr/>
            </a:pPr>
            <a:fld id="{13038C0A-16DD-4AC6-A85D-4BCF083AF848}" type="slidenum">
              <a:rPr lang="en-US" altLang="zh-CN" smtClean="0"/>
              <a:pPr>
                <a:defRPr/>
              </a:pPr>
              <a:t>99</a:t>
            </a:fld>
            <a:endParaRPr lang="en-US" altLang="zh-CN"/>
          </a:p>
        </p:txBody>
      </p:sp>
    </p:spTree>
    <p:extLst>
      <p:ext uri="{BB962C8B-B14F-4D97-AF65-F5344CB8AC3E}">
        <p14:creationId xmlns:p14="http://schemas.microsoft.com/office/powerpoint/2010/main" val="40696934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0" name="幻灯片图像占位符 1">
            <a:extLst>
              <a:ext uri="{FF2B5EF4-FFF2-40B4-BE49-F238E27FC236}">
                <a16:creationId xmlns:a16="http://schemas.microsoft.com/office/drawing/2014/main" id="{9616FC81-3050-4952-8B8C-A55A341657DE}"/>
              </a:ext>
            </a:extLst>
          </p:cNvPr>
          <p:cNvSpPr>
            <a:spLocks noGrp="1" noRot="1" noChangeAspect="1" noChangeArrowheads="1" noTextEdit="1"/>
          </p:cNvSpPr>
          <p:nvPr>
            <p:ph type="sldImg"/>
          </p:nvPr>
        </p:nvSpPr>
        <p:spPr>
          <a:ln/>
        </p:spPr>
      </p:sp>
      <p:sp>
        <p:nvSpPr>
          <p:cNvPr id="12291" name="备注占位符 2">
            <a:extLst>
              <a:ext uri="{FF2B5EF4-FFF2-40B4-BE49-F238E27FC236}">
                <a16:creationId xmlns:a16="http://schemas.microsoft.com/office/drawing/2014/main" id="{BF074C36-45AE-40E8-AC89-F3AFF51C8B4B}"/>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t>Java</a:t>
            </a:r>
            <a:r>
              <a:rPr lang="zh-CN" altLang="en-US"/>
              <a:t>中</a:t>
            </a:r>
            <a:r>
              <a:rPr lang="en-US" altLang="zh-CN"/>
              <a:t>pipe</a:t>
            </a:r>
            <a:r>
              <a:rPr lang="zh-CN" altLang="en-US"/>
              <a:t>为多线程之间提供通信的管道：</a:t>
            </a:r>
            <a:endParaRPr lang="en-US" altLang="zh-CN"/>
          </a:p>
          <a:p>
            <a:r>
              <a:rPr lang="en-US" altLang="zh-CN"/>
              <a:t>https://blog.csdn.net/jdliyao/article/details/79836882</a:t>
            </a:r>
            <a:endParaRPr lang="zh-CN" altLang="en-US"/>
          </a:p>
        </p:txBody>
      </p:sp>
      <p:sp>
        <p:nvSpPr>
          <p:cNvPr id="12292" name="灯片编号占位符 3">
            <a:extLst>
              <a:ext uri="{FF2B5EF4-FFF2-40B4-BE49-F238E27FC236}">
                <a16:creationId xmlns:a16="http://schemas.microsoft.com/office/drawing/2014/main" id="{93F74137-01C7-4628-AE46-4A1DA64D518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7A2E28B4-BD22-494B-9CD9-30BC24F10335}" type="slidenum">
              <a:rPr lang="en-US" altLang="zh-CN" smtClean="0"/>
              <a:pPr/>
              <a:t>10</a:t>
            </a:fld>
            <a:endParaRPr lang="en-US" altLang="zh-CN"/>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幻灯片图像占位符 1">
            <a:extLst>
              <a:ext uri="{FF2B5EF4-FFF2-40B4-BE49-F238E27FC236}">
                <a16:creationId xmlns:a16="http://schemas.microsoft.com/office/drawing/2014/main" id="{152D0E96-C996-4D0C-98CC-EC60916EB613}"/>
              </a:ext>
            </a:extLst>
          </p:cNvPr>
          <p:cNvSpPr>
            <a:spLocks noGrp="1" noRot="1" noChangeAspect="1" noChangeArrowheads="1" noTextEdit="1"/>
          </p:cNvSpPr>
          <p:nvPr>
            <p:ph type="sldImg"/>
          </p:nvPr>
        </p:nvSpPr>
        <p:spPr>
          <a:ln/>
        </p:spPr>
      </p:sp>
      <p:sp>
        <p:nvSpPr>
          <p:cNvPr id="21507" name="备注占位符 2">
            <a:extLst>
              <a:ext uri="{FF2B5EF4-FFF2-40B4-BE49-F238E27FC236}">
                <a16:creationId xmlns:a16="http://schemas.microsoft.com/office/drawing/2014/main" id="{B0A03B5D-173F-4DAE-8096-23ED00DF395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t>Buffered###</a:t>
            </a:r>
            <a:r>
              <a:rPr lang="zh-CN" altLang="en-US"/>
              <a:t>：带缓冲去的流</a:t>
            </a:r>
            <a:endParaRPr lang="en-US" altLang="zh-CN"/>
          </a:p>
          <a:p>
            <a:r>
              <a:rPr lang="en-US" altLang="zh-CN"/>
              <a:t>https://blog.csdn.net/qq_43203949/article/details/105317245</a:t>
            </a:r>
          </a:p>
          <a:p>
            <a:endParaRPr lang="en-US" altLang="zh-CN"/>
          </a:p>
          <a:p>
            <a:r>
              <a:rPr lang="en-US" altLang="zh-CN"/>
              <a:t>PushbackReader</a:t>
            </a:r>
            <a:r>
              <a:rPr lang="zh-CN" altLang="en-US"/>
              <a:t>的</a:t>
            </a:r>
            <a:r>
              <a:rPr lang="en-US" altLang="zh-CN"/>
              <a:t>unread </a:t>
            </a:r>
            <a:r>
              <a:rPr lang="zh-CN" altLang="en-US"/>
              <a:t>方法将数据从缓冲区的后面向前面填充到缓冲区：</a:t>
            </a:r>
            <a:endParaRPr lang="en-US" altLang="zh-CN"/>
          </a:p>
          <a:p>
            <a:r>
              <a:rPr lang="en-US" altLang="zh-CN"/>
              <a:t>https://www.cnblogs.com/coding-one/p/11378347.html</a:t>
            </a:r>
            <a:endParaRPr lang="zh-CN" altLang="en-US"/>
          </a:p>
        </p:txBody>
      </p:sp>
      <p:sp>
        <p:nvSpPr>
          <p:cNvPr id="21508" name="灯片编号占位符 3">
            <a:extLst>
              <a:ext uri="{FF2B5EF4-FFF2-40B4-BE49-F238E27FC236}">
                <a16:creationId xmlns:a16="http://schemas.microsoft.com/office/drawing/2014/main" id="{6AF38CDA-CFDF-4EE4-81D5-BA96583B831E}"/>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6322C758-47D2-450C-BE2A-3E1BA51F412A}" type="slidenum">
              <a:rPr lang="en-US" altLang="zh-CN" smtClean="0"/>
              <a:pPr/>
              <a:t>18</a:t>
            </a:fld>
            <a:endParaRPr lang="en-US" alt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幻灯片图像占位符 1">
            <a:extLst>
              <a:ext uri="{FF2B5EF4-FFF2-40B4-BE49-F238E27FC236}">
                <a16:creationId xmlns:a16="http://schemas.microsoft.com/office/drawing/2014/main" id="{EB3D61A2-3362-457A-B989-DE2E37FEE45C}"/>
              </a:ext>
            </a:extLst>
          </p:cNvPr>
          <p:cNvSpPr>
            <a:spLocks noGrp="1" noRot="1" noChangeAspect="1" noChangeArrowheads="1" noTextEdit="1"/>
          </p:cNvSpPr>
          <p:nvPr>
            <p:ph type="sldImg"/>
          </p:nvPr>
        </p:nvSpPr>
        <p:spPr>
          <a:ln/>
        </p:spPr>
      </p:sp>
      <p:sp>
        <p:nvSpPr>
          <p:cNvPr id="31747" name="备注占位符 2">
            <a:extLst>
              <a:ext uri="{FF2B5EF4-FFF2-40B4-BE49-F238E27FC236}">
                <a16:creationId xmlns:a16="http://schemas.microsoft.com/office/drawing/2014/main" id="{CF457B2B-1F7E-4103-A56A-56969518F09C}"/>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b="1">
                <a:solidFill>
                  <a:srgbClr val="0000CC"/>
                </a:solidFill>
              </a:rPr>
              <a:t>String enc</a:t>
            </a:r>
            <a:r>
              <a:rPr lang="zh-CN" altLang="en-US" b="1">
                <a:solidFill>
                  <a:srgbClr val="0000CC"/>
                </a:solidFill>
              </a:rPr>
              <a:t>：编码方式</a:t>
            </a:r>
            <a:endParaRPr lang="zh-CN" altLang="en-US"/>
          </a:p>
        </p:txBody>
      </p:sp>
      <p:sp>
        <p:nvSpPr>
          <p:cNvPr id="31748" name="灯片编号占位符 3">
            <a:extLst>
              <a:ext uri="{FF2B5EF4-FFF2-40B4-BE49-F238E27FC236}">
                <a16:creationId xmlns:a16="http://schemas.microsoft.com/office/drawing/2014/main" id="{BAD3EB3D-772B-4220-9575-A6D42024567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49A631C7-2735-4A9B-AFB2-0BAE47584624}" type="slidenum">
              <a:rPr lang="en-US" altLang="zh-CN" smtClean="0"/>
              <a:pPr/>
              <a:t>27</a:t>
            </a:fld>
            <a:endParaRPr lang="en-US" altLang="zh-CN"/>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Rectangle 7">
            <a:extLst>
              <a:ext uri="{FF2B5EF4-FFF2-40B4-BE49-F238E27FC236}">
                <a16:creationId xmlns:a16="http://schemas.microsoft.com/office/drawing/2014/main" id="{D048B74F-7203-48BE-9AAC-A5CD6D11B8C9}"/>
              </a:ext>
            </a:extLst>
          </p:cNvPr>
          <p:cNvSpPr>
            <a:spLocks noGrp="1" noChangeArrowheads="1"/>
          </p:cNvSpPr>
          <p:nvPr>
            <p:ph type="sldNum" sz="quarter" idx="5"/>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B3DC0050-30C8-4A23-9009-764DB3F5FEF8}" type="slidenum">
              <a:rPr lang="zh-CN" altLang="en-US" smtClean="0">
                <a:latin typeface="Times New Roman" panose="02020603050405020304" pitchFamily="18" charset="0"/>
              </a:rPr>
              <a:pPr/>
              <a:t>40</a:t>
            </a:fld>
            <a:endParaRPr lang="en-US" altLang="zh-CN">
              <a:latin typeface="Times New Roman" panose="02020603050405020304" pitchFamily="18" charset="0"/>
            </a:endParaRPr>
          </a:p>
        </p:txBody>
      </p:sp>
      <p:sp>
        <p:nvSpPr>
          <p:cNvPr id="94211" name="Rectangle 2">
            <a:extLst>
              <a:ext uri="{FF2B5EF4-FFF2-40B4-BE49-F238E27FC236}">
                <a16:creationId xmlns:a16="http://schemas.microsoft.com/office/drawing/2014/main" id="{2A2459E8-6A58-4A44-92D6-8CF4E83765AF}"/>
              </a:ext>
            </a:extLst>
          </p:cNvPr>
          <p:cNvSpPr>
            <a:spLocks noGrp="1" noRot="1" noChangeAspect="1" noChangeArrowheads="1" noTextEdit="1"/>
          </p:cNvSpPr>
          <p:nvPr>
            <p:ph type="sldImg"/>
          </p:nvPr>
        </p:nvSpPr>
        <p:spPr>
          <a:ln/>
        </p:spPr>
      </p:sp>
      <p:sp>
        <p:nvSpPr>
          <p:cNvPr id="94212" name="Rectangle 3">
            <a:extLst>
              <a:ext uri="{FF2B5EF4-FFF2-40B4-BE49-F238E27FC236}">
                <a16:creationId xmlns:a16="http://schemas.microsoft.com/office/drawing/2014/main" id="{6FB4915D-8B3E-4D85-A211-1537F66221A2}"/>
              </a:ext>
            </a:extLst>
          </p:cNvPr>
          <p:cNvSpPr>
            <a:spLocks noGrp="1" noChangeArrowheads="1"/>
          </p:cNvSpPr>
          <p:nvPr>
            <p:ph type="body" idx="1"/>
          </p:nvPr>
        </p:nvSpPr>
        <p:spPr>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eaLnBrk="1" hangingPunct="1"/>
            <a:r>
              <a:rPr lang="zh-CN" altLang="en-US"/>
              <a:t>扩展知识：</a:t>
            </a:r>
            <a:endParaRPr lang="en-US" altLang="zh-CN"/>
          </a:p>
          <a:p>
            <a:pPr marL="0" marR="0" lvl="0" indent="0" algn="l" defTabSz="914400" rtl="0" eaLnBrk="1" fontAlgn="base" latinLnBrk="0" hangingPunct="1">
              <a:lnSpc>
                <a:spcPct val="100000"/>
              </a:lnSpc>
              <a:spcBef>
                <a:spcPct val="30000"/>
              </a:spcBef>
              <a:spcAft>
                <a:spcPct val="0"/>
              </a:spcAft>
              <a:buClrTx/>
              <a:buSzTx/>
              <a:buFontTx/>
              <a:buNone/>
              <a:tabLst/>
              <a:defRPr/>
            </a:pPr>
            <a:r>
              <a:rPr lang="en-US" altLang="zh-CN"/>
              <a:t>1.</a:t>
            </a:r>
            <a:r>
              <a:rPr lang="zh-CN" altLang="en-US"/>
              <a:t> </a:t>
            </a:r>
            <a:r>
              <a:rPr lang="en-US" altLang="zh-CN"/>
              <a:t>Java</a:t>
            </a:r>
            <a:r>
              <a:rPr lang="zh-CN" altLang="en-US"/>
              <a:t>的文件</a:t>
            </a:r>
            <a:r>
              <a:rPr lang="en-US" altLang="zh-CN"/>
              <a:t>IO</a:t>
            </a:r>
            <a:r>
              <a:rPr lang="zh-CN" altLang="en-US"/>
              <a:t>还有另外一套</a:t>
            </a:r>
            <a:r>
              <a:rPr lang="en-US" altLang="zh-CN"/>
              <a:t>API——Java nio</a:t>
            </a:r>
            <a:r>
              <a:rPr lang="zh-CN" altLang="en-US"/>
              <a:t>即</a:t>
            </a:r>
            <a:r>
              <a:rPr lang="en-US" altLang="zh-CN"/>
              <a:t>new io</a:t>
            </a:r>
          </a:p>
          <a:p>
            <a:pPr eaLnBrk="1" hangingPunct="1"/>
            <a:r>
              <a:rPr lang="en-US" altLang="zh-CN"/>
              <a:t>2. </a:t>
            </a:r>
            <a:r>
              <a:rPr lang="zh-CN" altLang="en-US"/>
              <a:t>该</a:t>
            </a:r>
            <a:r>
              <a:rPr lang="en-US" altLang="zh-CN"/>
              <a:t>API</a:t>
            </a:r>
            <a:r>
              <a:rPr lang="zh-CN" altLang="en-US"/>
              <a:t>位于</a:t>
            </a:r>
            <a:r>
              <a:rPr lang="en-US" altLang="zh-CN"/>
              <a:t>java.nio.file</a:t>
            </a:r>
            <a:r>
              <a:rPr lang="zh-CN" altLang="en-US"/>
              <a:t>包，包含处理文件和目录的</a:t>
            </a:r>
            <a:r>
              <a:rPr lang="en-US" altLang="zh-CN"/>
              <a:t>Files</a:t>
            </a:r>
            <a:r>
              <a:rPr lang="zh-CN" altLang="en-US"/>
              <a:t>类和</a:t>
            </a:r>
            <a:r>
              <a:rPr lang="en-US" altLang="zh-CN"/>
              <a:t>Paths</a:t>
            </a:r>
            <a:r>
              <a:rPr lang="zh-CN" altLang="en-US"/>
              <a:t>类</a:t>
            </a:r>
            <a:endParaRPr lang="en-US" altLang="zh-CN"/>
          </a:p>
          <a:p>
            <a:pPr marL="0" marR="0" lvl="0" indent="0" algn="l" defTabSz="914400" rtl="0" eaLnBrk="1" fontAlgn="base" latinLnBrk="0" hangingPunct="1">
              <a:lnSpc>
                <a:spcPct val="100000"/>
              </a:lnSpc>
              <a:spcBef>
                <a:spcPct val="30000"/>
              </a:spcBef>
              <a:spcAft>
                <a:spcPct val="0"/>
              </a:spcAft>
              <a:buClrTx/>
              <a:buSzTx/>
              <a:buFontTx/>
              <a:buNone/>
              <a:tabLst/>
              <a:defRPr/>
            </a:pPr>
            <a:r>
              <a:rPr lang="en-US" altLang="zh-CN"/>
              <a:t>3. </a:t>
            </a:r>
            <a:r>
              <a:rPr lang="zh-CN" altLang="en-US"/>
              <a:t>该</a:t>
            </a:r>
            <a:r>
              <a:rPr lang="en-US" altLang="zh-CN"/>
              <a:t>io</a:t>
            </a:r>
            <a:r>
              <a:rPr lang="zh-CN" altLang="en-US"/>
              <a:t>的建模思想不是按流的形式读取文件，而是按缓冲区</a:t>
            </a:r>
            <a:endParaRPr lang="en-US" altLang="zh-CN"/>
          </a:p>
          <a:p>
            <a:pPr marL="0" marR="0" lvl="0" indent="0" algn="l" defTabSz="914400" rtl="0" eaLnBrk="1" fontAlgn="base" latinLnBrk="0" hangingPunct="1">
              <a:lnSpc>
                <a:spcPct val="100000"/>
              </a:lnSpc>
              <a:spcBef>
                <a:spcPct val="30000"/>
              </a:spcBef>
              <a:spcAft>
                <a:spcPct val="0"/>
              </a:spcAft>
              <a:buClrTx/>
              <a:buSzTx/>
              <a:buFontTx/>
              <a:buNone/>
              <a:tabLst/>
              <a:defRPr/>
            </a:pPr>
            <a:r>
              <a:rPr lang="zh-CN" altLang="en-US"/>
              <a:t>参考：</a:t>
            </a:r>
            <a:r>
              <a:rPr lang="en-US" altLang="zh-CN"/>
              <a:t>https://www.cnblogs.com/xiaoxi/p/6576588.html</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幻灯片图像占位符 1">
            <a:extLst>
              <a:ext uri="{FF2B5EF4-FFF2-40B4-BE49-F238E27FC236}">
                <a16:creationId xmlns:a16="http://schemas.microsoft.com/office/drawing/2014/main" id="{2E801F48-D3DE-48D4-B672-08687DF19572}"/>
              </a:ext>
            </a:extLst>
          </p:cNvPr>
          <p:cNvSpPr>
            <a:spLocks noGrp="1" noRot="1" noChangeAspect="1" noChangeArrowheads="1" noTextEdit="1"/>
          </p:cNvSpPr>
          <p:nvPr>
            <p:ph type="sldImg"/>
          </p:nvPr>
        </p:nvSpPr>
        <p:spPr>
          <a:ln/>
        </p:spPr>
      </p:sp>
      <p:sp>
        <p:nvSpPr>
          <p:cNvPr id="96259" name="备注占位符 2">
            <a:extLst>
              <a:ext uri="{FF2B5EF4-FFF2-40B4-BE49-F238E27FC236}">
                <a16:creationId xmlns:a16="http://schemas.microsoft.com/office/drawing/2014/main" id="{C3CE75FA-81BA-4EFC-A271-91517191002A}"/>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zh-CN"/>
              <a:t>mkdirs</a:t>
            </a:r>
            <a:r>
              <a:rPr lang="zh-CN" altLang="en-US"/>
              <a:t>与</a:t>
            </a:r>
            <a:r>
              <a:rPr lang="en-US" altLang="zh-CN"/>
              <a:t>mkdir</a:t>
            </a:r>
            <a:r>
              <a:rPr lang="zh-CN" altLang="en-US"/>
              <a:t>的区别在于，它可以直接把父路径创建出来：</a:t>
            </a:r>
            <a:endParaRPr lang="en-US" altLang="zh-CN"/>
          </a:p>
          <a:p>
            <a:r>
              <a:rPr lang="en-US" altLang="zh-CN"/>
              <a:t>https://www.cnblogs.com/Darkqueen/p/9024274.html</a:t>
            </a:r>
            <a:endParaRPr lang="zh-CN" altLang="en-US"/>
          </a:p>
        </p:txBody>
      </p:sp>
      <p:sp>
        <p:nvSpPr>
          <p:cNvPr id="96260" name="灯片编号占位符 3">
            <a:extLst>
              <a:ext uri="{FF2B5EF4-FFF2-40B4-BE49-F238E27FC236}">
                <a16:creationId xmlns:a16="http://schemas.microsoft.com/office/drawing/2014/main" id="{8ED9D902-B306-465F-9AB3-E4C5FC7388A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fld id="{A83A27C6-4EF6-45D5-8329-A5321B9AD2F6}" type="slidenum">
              <a:rPr lang="zh-CN" altLang="en-US" smtClean="0">
                <a:latin typeface="Times New Roman" panose="02020603050405020304" pitchFamily="18" charset="0"/>
              </a:rPr>
              <a:pPr/>
              <a:t>41</a:t>
            </a:fld>
            <a:endParaRPr lang="en-US" altLang="zh-CN">
              <a:latin typeface="Times New Roman" panose="02020603050405020304"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1122363"/>
            <a:ext cx="6858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Rectangle 4">
            <a:extLst>
              <a:ext uri="{FF2B5EF4-FFF2-40B4-BE49-F238E27FC236}">
                <a16:creationId xmlns:a16="http://schemas.microsoft.com/office/drawing/2014/main" id="{811E6BF8-D9DE-4962-8DE9-811B79E3894C}"/>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E48686B8-029A-44A1-853F-A82A56E70C86}"/>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59AC9095-7DDD-48B5-98FE-D601358C3826}"/>
              </a:ext>
            </a:extLst>
          </p:cNvPr>
          <p:cNvSpPr>
            <a:spLocks noGrp="1" noChangeArrowheads="1"/>
          </p:cNvSpPr>
          <p:nvPr>
            <p:ph type="sldNum" sz="quarter" idx="12"/>
          </p:nvPr>
        </p:nvSpPr>
        <p:spPr>
          <a:ln/>
        </p:spPr>
        <p:txBody>
          <a:bodyPr/>
          <a:lstStyle>
            <a:lvl1pPr>
              <a:defRPr/>
            </a:lvl1pPr>
          </a:lstStyle>
          <a:p>
            <a:pPr>
              <a:defRPr/>
            </a:pPr>
            <a:fld id="{BD1471FA-6328-41F7-A238-0B918CB02A47}" type="slidenum">
              <a:rPr lang="en-US" altLang="zh-CN"/>
              <a:pPr>
                <a:defRPr/>
              </a:pPr>
              <a:t>‹#›</a:t>
            </a:fld>
            <a:endParaRPr lang="en-US" altLang="zh-CN"/>
          </a:p>
        </p:txBody>
      </p:sp>
    </p:spTree>
    <p:extLst>
      <p:ext uri="{BB962C8B-B14F-4D97-AF65-F5344CB8AC3E}">
        <p14:creationId xmlns:p14="http://schemas.microsoft.com/office/powerpoint/2010/main" val="25334118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44139C95-3B02-466F-8FD1-70F29D49CE52}"/>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EEF8FD27-9BE2-4D28-A049-9CC437390901}"/>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E323FFBD-320E-4A09-A4EB-D9A6FCE8E960}"/>
              </a:ext>
            </a:extLst>
          </p:cNvPr>
          <p:cNvSpPr>
            <a:spLocks noGrp="1" noChangeArrowheads="1"/>
          </p:cNvSpPr>
          <p:nvPr>
            <p:ph type="sldNum" sz="quarter" idx="12"/>
          </p:nvPr>
        </p:nvSpPr>
        <p:spPr>
          <a:ln/>
        </p:spPr>
        <p:txBody>
          <a:bodyPr/>
          <a:lstStyle>
            <a:lvl1pPr>
              <a:defRPr/>
            </a:lvl1pPr>
          </a:lstStyle>
          <a:p>
            <a:pPr>
              <a:defRPr/>
            </a:pPr>
            <a:fld id="{6E433F9D-802B-456B-A7BA-C6C0472EEF93}" type="slidenum">
              <a:rPr lang="en-US" altLang="zh-CN"/>
              <a:pPr>
                <a:defRPr/>
              </a:pPr>
              <a:t>‹#›</a:t>
            </a:fld>
            <a:endParaRPr lang="en-US" altLang="zh-CN"/>
          </a:p>
        </p:txBody>
      </p:sp>
    </p:spTree>
    <p:extLst>
      <p:ext uri="{BB962C8B-B14F-4D97-AF65-F5344CB8AC3E}">
        <p14:creationId xmlns:p14="http://schemas.microsoft.com/office/powerpoint/2010/main" val="5846122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83466512-395D-47E7-96FD-2D2756404A2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749154C9-D9A8-4C08-A149-D809CC75BA33}"/>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5C8BD3C1-01AD-4EFC-BCFB-2C8738F205A2}"/>
              </a:ext>
            </a:extLst>
          </p:cNvPr>
          <p:cNvSpPr>
            <a:spLocks noGrp="1" noChangeArrowheads="1"/>
          </p:cNvSpPr>
          <p:nvPr>
            <p:ph type="sldNum" sz="quarter" idx="12"/>
          </p:nvPr>
        </p:nvSpPr>
        <p:spPr>
          <a:ln/>
        </p:spPr>
        <p:txBody>
          <a:bodyPr/>
          <a:lstStyle>
            <a:lvl1pPr>
              <a:defRPr/>
            </a:lvl1pPr>
          </a:lstStyle>
          <a:p>
            <a:pPr>
              <a:defRPr/>
            </a:pPr>
            <a:fld id="{CA6845E3-07BF-421E-96FF-40B87CBBAD7C}" type="slidenum">
              <a:rPr lang="en-US" altLang="zh-CN"/>
              <a:pPr>
                <a:defRPr/>
              </a:pPr>
              <a:t>‹#›</a:t>
            </a:fld>
            <a:endParaRPr lang="en-US" altLang="zh-CN"/>
          </a:p>
        </p:txBody>
      </p:sp>
    </p:spTree>
    <p:extLst>
      <p:ext uri="{BB962C8B-B14F-4D97-AF65-F5344CB8AC3E}">
        <p14:creationId xmlns:p14="http://schemas.microsoft.com/office/powerpoint/2010/main" val="15369723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76200"/>
            <a:ext cx="8229600" cy="1143000"/>
          </a:xfrm>
        </p:spPr>
        <p:txBody>
          <a:bodyPr/>
          <a:lstStyle/>
          <a:p>
            <a:r>
              <a:rPr lang="zh-CN" altLang="en-US"/>
              <a:t>单击此处编辑母版标题样式</a:t>
            </a:r>
          </a:p>
        </p:txBody>
      </p:sp>
      <p:sp>
        <p:nvSpPr>
          <p:cNvPr id="3" name="文本占位符 2"/>
          <p:cNvSpPr>
            <a:spLocks noGrp="1"/>
          </p:cNvSpPr>
          <p:nvPr>
            <p:ph type="body" sz="half" idx="1"/>
          </p:nvPr>
        </p:nvSpPr>
        <p:spPr>
          <a:xfrm>
            <a:off x="685800" y="1341438"/>
            <a:ext cx="3924300" cy="4525962"/>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762500" y="1341438"/>
            <a:ext cx="3924300" cy="4525962"/>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2"/>
          <p:cNvSpPr>
            <a:spLocks noGrp="1" noChangeArrowheads="1"/>
          </p:cNvSpPr>
          <p:nvPr>
            <p:ph type="sldNum" sz="quarter" idx="10"/>
          </p:nvPr>
        </p:nvSpPr>
        <p:spPr>
          <a:ln/>
        </p:spPr>
        <p:txBody>
          <a:bodyPr/>
          <a:lstStyle>
            <a:lvl1pPr>
              <a:defRPr/>
            </a:lvl1pPr>
          </a:lstStyle>
          <a:p>
            <a:pPr>
              <a:defRPr/>
            </a:pPr>
            <a:fld id="{51C8CE7A-074D-4C9E-A65B-9BB47F6C41A6}" type="slidenum">
              <a:rPr lang="zh-CN" altLang="en-US"/>
              <a:pPr>
                <a:defRPr/>
              </a:pPr>
              <a:t>‹#›</a:t>
            </a:fld>
            <a:endParaRPr lang="en-US" altLang="zh-CN"/>
          </a:p>
        </p:txBody>
      </p:sp>
    </p:spTree>
    <p:extLst>
      <p:ext uri="{BB962C8B-B14F-4D97-AF65-F5344CB8AC3E}">
        <p14:creationId xmlns:p14="http://schemas.microsoft.com/office/powerpoint/2010/main" val="7621742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4">
            <a:extLst>
              <a:ext uri="{FF2B5EF4-FFF2-40B4-BE49-F238E27FC236}">
                <a16:creationId xmlns:a16="http://schemas.microsoft.com/office/drawing/2014/main" id="{DED9E16B-627E-4B57-B225-99164D39DE8A}"/>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E7984215-7F1A-4C7A-B722-D5AF4A041FBE}"/>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1428BABE-EBF9-453B-BC44-538ED3415113}"/>
              </a:ext>
            </a:extLst>
          </p:cNvPr>
          <p:cNvSpPr>
            <a:spLocks noGrp="1" noChangeArrowheads="1"/>
          </p:cNvSpPr>
          <p:nvPr>
            <p:ph type="sldNum" sz="quarter" idx="12"/>
          </p:nvPr>
        </p:nvSpPr>
        <p:spPr>
          <a:ln/>
        </p:spPr>
        <p:txBody>
          <a:bodyPr/>
          <a:lstStyle>
            <a:lvl1pPr>
              <a:defRPr/>
            </a:lvl1pPr>
          </a:lstStyle>
          <a:p>
            <a:pPr>
              <a:defRPr/>
            </a:pPr>
            <a:fld id="{319B2495-A870-4B9F-8BAB-DD6A20064DC5}" type="slidenum">
              <a:rPr lang="en-US" altLang="zh-CN"/>
              <a:pPr>
                <a:defRPr/>
              </a:pPr>
              <a:t>‹#›</a:t>
            </a:fld>
            <a:endParaRPr lang="en-US" altLang="zh-CN"/>
          </a:p>
        </p:txBody>
      </p:sp>
    </p:spTree>
    <p:extLst>
      <p:ext uri="{BB962C8B-B14F-4D97-AF65-F5344CB8AC3E}">
        <p14:creationId xmlns:p14="http://schemas.microsoft.com/office/powerpoint/2010/main" val="8916625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709738"/>
            <a:ext cx="78867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a:t>编辑母版文本样式</a:t>
            </a:r>
          </a:p>
        </p:txBody>
      </p:sp>
      <p:sp>
        <p:nvSpPr>
          <p:cNvPr id="4" name="Rectangle 4">
            <a:extLst>
              <a:ext uri="{FF2B5EF4-FFF2-40B4-BE49-F238E27FC236}">
                <a16:creationId xmlns:a16="http://schemas.microsoft.com/office/drawing/2014/main" id="{90B65052-7C10-4B05-AEB2-F83D049D1AB2}"/>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5" name="Rectangle 5">
            <a:extLst>
              <a:ext uri="{FF2B5EF4-FFF2-40B4-BE49-F238E27FC236}">
                <a16:creationId xmlns:a16="http://schemas.microsoft.com/office/drawing/2014/main" id="{C935B8F5-727E-4093-A0D7-E225AD6A11F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6" name="Rectangle 6">
            <a:extLst>
              <a:ext uri="{FF2B5EF4-FFF2-40B4-BE49-F238E27FC236}">
                <a16:creationId xmlns:a16="http://schemas.microsoft.com/office/drawing/2014/main" id="{4C987BEE-0A32-48EA-8108-9550D1B5633E}"/>
              </a:ext>
            </a:extLst>
          </p:cNvPr>
          <p:cNvSpPr>
            <a:spLocks noGrp="1" noChangeArrowheads="1"/>
          </p:cNvSpPr>
          <p:nvPr>
            <p:ph type="sldNum" sz="quarter" idx="12"/>
          </p:nvPr>
        </p:nvSpPr>
        <p:spPr>
          <a:ln/>
        </p:spPr>
        <p:txBody>
          <a:bodyPr/>
          <a:lstStyle>
            <a:lvl1pPr>
              <a:defRPr/>
            </a:lvl1pPr>
          </a:lstStyle>
          <a:p>
            <a:pPr>
              <a:defRPr/>
            </a:pPr>
            <a:fld id="{78FB8D23-24FC-48A9-9A96-D5F0F328E94F}" type="slidenum">
              <a:rPr lang="en-US" altLang="zh-CN"/>
              <a:pPr>
                <a:defRPr/>
              </a:pPr>
              <a:t>‹#›</a:t>
            </a:fld>
            <a:endParaRPr lang="en-US" altLang="zh-CN"/>
          </a:p>
        </p:txBody>
      </p:sp>
    </p:spTree>
    <p:extLst>
      <p:ext uri="{BB962C8B-B14F-4D97-AF65-F5344CB8AC3E}">
        <p14:creationId xmlns:p14="http://schemas.microsoft.com/office/powerpoint/2010/main" val="11183052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30238" y="365125"/>
            <a:ext cx="7886700" cy="1325563"/>
          </a:xfrm>
        </p:spPr>
        <p:txBody>
          <a:bodyPr/>
          <a:lstStyle/>
          <a:p>
            <a:r>
              <a:rPr lang="zh-CN" altLang="en-US"/>
              <a:t>单击此处编辑母版标题样式</a:t>
            </a:r>
          </a:p>
        </p:txBody>
      </p:sp>
      <p:sp>
        <p:nvSpPr>
          <p:cNvPr id="3" name="文本占位符 2"/>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630238" y="2505075"/>
            <a:ext cx="386873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4629150" y="2505075"/>
            <a:ext cx="38877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4">
            <a:extLst>
              <a:ext uri="{FF2B5EF4-FFF2-40B4-BE49-F238E27FC236}">
                <a16:creationId xmlns:a16="http://schemas.microsoft.com/office/drawing/2014/main" id="{147B9E83-F015-4F62-9816-C35A56B2D5AE}"/>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8" name="Rectangle 5">
            <a:extLst>
              <a:ext uri="{FF2B5EF4-FFF2-40B4-BE49-F238E27FC236}">
                <a16:creationId xmlns:a16="http://schemas.microsoft.com/office/drawing/2014/main" id="{D28D7ACC-FFAD-4349-BFEE-62D08F656A8E}"/>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9" name="Rectangle 6">
            <a:extLst>
              <a:ext uri="{FF2B5EF4-FFF2-40B4-BE49-F238E27FC236}">
                <a16:creationId xmlns:a16="http://schemas.microsoft.com/office/drawing/2014/main" id="{99E2A27F-8BE4-4B24-AFA6-499D58958F70}"/>
              </a:ext>
            </a:extLst>
          </p:cNvPr>
          <p:cNvSpPr>
            <a:spLocks noGrp="1" noChangeArrowheads="1"/>
          </p:cNvSpPr>
          <p:nvPr>
            <p:ph type="sldNum" sz="quarter" idx="12"/>
          </p:nvPr>
        </p:nvSpPr>
        <p:spPr>
          <a:ln/>
        </p:spPr>
        <p:txBody>
          <a:bodyPr/>
          <a:lstStyle>
            <a:lvl1pPr>
              <a:defRPr/>
            </a:lvl1pPr>
          </a:lstStyle>
          <a:p>
            <a:pPr>
              <a:defRPr/>
            </a:pPr>
            <a:fld id="{120F0319-5C0E-4001-999F-3C873DDCC0DE}" type="slidenum">
              <a:rPr lang="en-US" altLang="zh-CN"/>
              <a:pPr>
                <a:defRPr/>
              </a:pPr>
              <a:t>‹#›</a:t>
            </a:fld>
            <a:endParaRPr lang="en-US" altLang="zh-CN"/>
          </a:p>
        </p:txBody>
      </p:sp>
    </p:spTree>
    <p:extLst>
      <p:ext uri="{BB962C8B-B14F-4D97-AF65-F5344CB8AC3E}">
        <p14:creationId xmlns:p14="http://schemas.microsoft.com/office/powerpoint/2010/main" val="9479006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a:extLst>
              <a:ext uri="{FF2B5EF4-FFF2-40B4-BE49-F238E27FC236}">
                <a16:creationId xmlns:a16="http://schemas.microsoft.com/office/drawing/2014/main" id="{DB1B677E-3CA3-4AE1-BF36-B4EB3F7D0E2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4" name="Rectangle 5">
            <a:extLst>
              <a:ext uri="{FF2B5EF4-FFF2-40B4-BE49-F238E27FC236}">
                <a16:creationId xmlns:a16="http://schemas.microsoft.com/office/drawing/2014/main" id="{75383738-4DC9-477E-B311-CECFFBB76E27}"/>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5" name="Rectangle 6">
            <a:extLst>
              <a:ext uri="{FF2B5EF4-FFF2-40B4-BE49-F238E27FC236}">
                <a16:creationId xmlns:a16="http://schemas.microsoft.com/office/drawing/2014/main" id="{51773EAF-A675-4F12-8E76-A19809A15F91}"/>
              </a:ext>
            </a:extLst>
          </p:cNvPr>
          <p:cNvSpPr>
            <a:spLocks noGrp="1" noChangeArrowheads="1"/>
          </p:cNvSpPr>
          <p:nvPr>
            <p:ph type="sldNum" sz="quarter" idx="12"/>
          </p:nvPr>
        </p:nvSpPr>
        <p:spPr>
          <a:ln/>
        </p:spPr>
        <p:txBody>
          <a:bodyPr/>
          <a:lstStyle>
            <a:lvl1pPr>
              <a:defRPr/>
            </a:lvl1pPr>
          </a:lstStyle>
          <a:p>
            <a:pPr>
              <a:defRPr/>
            </a:pPr>
            <a:fld id="{622D578D-2723-4336-83A8-55B2B355FE6F}" type="slidenum">
              <a:rPr lang="en-US" altLang="zh-CN"/>
              <a:pPr>
                <a:defRPr/>
              </a:pPr>
              <a:t>‹#›</a:t>
            </a:fld>
            <a:endParaRPr lang="en-US" altLang="zh-CN"/>
          </a:p>
        </p:txBody>
      </p:sp>
    </p:spTree>
    <p:extLst>
      <p:ext uri="{BB962C8B-B14F-4D97-AF65-F5344CB8AC3E}">
        <p14:creationId xmlns:p14="http://schemas.microsoft.com/office/powerpoint/2010/main" val="22155415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8CB1A41E-44A0-450B-96C5-D440531D9B52}"/>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3" name="Rectangle 5">
            <a:extLst>
              <a:ext uri="{FF2B5EF4-FFF2-40B4-BE49-F238E27FC236}">
                <a16:creationId xmlns:a16="http://schemas.microsoft.com/office/drawing/2014/main" id="{DE066B08-AFF8-4C2F-9455-3575A4D816D2}"/>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4" name="Rectangle 6">
            <a:extLst>
              <a:ext uri="{FF2B5EF4-FFF2-40B4-BE49-F238E27FC236}">
                <a16:creationId xmlns:a16="http://schemas.microsoft.com/office/drawing/2014/main" id="{5738D193-99D6-4CF7-8D6B-EA0DD61FE71D}"/>
              </a:ext>
            </a:extLst>
          </p:cNvPr>
          <p:cNvSpPr>
            <a:spLocks noGrp="1" noChangeArrowheads="1"/>
          </p:cNvSpPr>
          <p:nvPr>
            <p:ph type="sldNum" sz="quarter" idx="12"/>
          </p:nvPr>
        </p:nvSpPr>
        <p:spPr>
          <a:ln/>
        </p:spPr>
        <p:txBody>
          <a:bodyPr/>
          <a:lstStyle>
            <a:lvl1pPr>
              <a:defRPr/>
            </a:lvl1pPr>
          </a:lstStyle>
          <a:p>
            <a:pPr>
              <a:defRPr/>
            </a:pPr>
            <a:fld id="{799643A1-003E-4950-B031-C9F4BEF3CEE3}" type="slidenum">
              <a:rPr lang="en-US" altLang="zh-CN"/>
              <a:pPr>
                <a:defRPr/>
              </a:pPr>
              <a:t>‹#›</a:t>
            </a:fld>
            <a:endParaRPr lang="en-US" altLang="zh-CN"/>
          </a:p>
        </p:txBody>
      </p:sp>
    </p:spTree>
    <p:extLst>
      <p:ext uri="{BB962C8B-B14F-4D97-AF65-F5344CB8AC3E}">
        <p14:creationId xmlns:p14="http://schemas.microsoft.com/office/powerpoint/2010/main" val="40109598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Rectangle 4">
            <a:extLst>
              <a:ext uri="{FF2B5EF4-FFF2-40B4-BE49-F238E27FC236}">
                <a16:creationId xmlns:a16="http://schemas.microsoft.com/office/drawing/2014/main" id="{0BBA1C7A-0421-4650-85C5-CE3F5EF3007D}"/>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5B390DFF-04C4-4917-B7E7-C82F16ECBCB0}"/>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F627A6C7-BECD-444E-AFDF-A946A26F5E81}"/>
              </a:ext>
            </a:extLst>
          </p:cNvPr>
          <p:cNvSpPr>
            <a:spLocks noGrp="1" noChangeArrowheads="1"/>
          </p:cNvSpPr>
          <p:nvPr>
            <p:ph type="sldNum" sz="quarter" idx="12"/>
          </p:nvPr>
        </p:nvSpPr>
        <p:spPr>
          <a:ln/>
        </p:spPr>
        <p:txBody>
          <a:bodyPr/>
          <a:lstStyle>
            <a:lvl1pPr>
              <a:defRPr/>
            </a:lvl1pPr>
          </a:lstStyle>
          <a:p>
            <a:pPr>
              <a:defRPr/>
            </a:pPr>
            <a:fld id="{6E8E7C93-EBF0-44EA-BB70-B9DC01AD632D}" type="slidenum">
              <a:rPr lang="en-US" altLang="zh-CN"/>
              <a:pPr>
                <a:defRPr/>
              </a:pPr>
              <a:t>‹#›</a:t>
            </a:fld>
            <a:endParaRPr lang="en-US" altLang="zh-CN"/>
          </a:p>
        </p:txBody>
      </p:sp>
    </p:spTree>
    <p:extLst>
      <p:ext uri="{BB962C8B-B14F-4D97-AF65-F5344CB8AC3E}">
        <p14:creationId xmlns:p14="http://schemas.microsoft.com/office/powerpoint/2010/main" val="7690174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457200"/>
            <a:ext cx="2949575"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Rectangle 4">
            <a:extLst>
              <a:ext uri="{FF2B5EF4-FFF2-40B4-BE49-F238E27FC236}">
                <a16:creationId xmlns:a16="http://schemas.microsoft.com/office/drawing/2014/main" id="{EA96694A-5AFC-42B0-B97A-DDA39EBFD061}"/>
              </a:ext>
            </a:extLst>
          </p:cNvPr>
          <p:cNvSpPr>
            <a:spLocks noGrp="1" noChangeArrowheads="1"/>
          </p:cNvSpPr>
          <p:nvPr>
            <p:ph type="dt" sz="half" idx="10"/>
          </p:nvPr>
        </p:nvSpPr>
        <p:spPr>
          <a:ln/>
        </p:spPr>
        <p:txBody>
          <a:bodyPr/>
          <a:lstStyle>
            <a:lvl1pPr>
              <a:defRPr/>
            </a:lvl1pPr>
          </a:lstStyle>
          <a:p>
            <a:pPr>
              <a:defRPr/>
            </a:pPr>
            <a:endParaRPr lang="en-US" altLang="zh-CN"/>
          </a:p>
        </p:txBody>
      </p:sp>
      <p:sp>
        <p:nvSpPr>
          <p:cNvPr id="6" name="Rectangle 5">
            <a:extLst>
              <a:ext uri="{FF2B5EF4-FFF2-40B4-BE49-F238E27FC236}">
                <a16:creationId xmlns:a16="http://schemas.microsoft.com/office/drawing/2014/main" id="{EE27F539-4EA7-44FA-BB0A-42A22A9C8F90}"/>
              </a:ext>
            </a:extLst>
          </p:cNvPr>
          <p:cNvSpPr>
            <a:spLocks noGrp="1" noChangeArrowheads="1"/>
          </p:cNvSpPr>
          <p:nvPr>
            <p:ph type="ftr" sz="quarter" idx="11"/>
          </p:nvPr>
        </p:nvSpPr>
        <p:spPr>
          <a:ln/>
        </p:spPr>
        <p:txBody>
          <a:bodyPr/>
          <a:lstStyle>
            <a:lvl1pPr>
              <a:defRPr/>
            </a:lvl1pPr>
          </a:lstStyle>
          <a:p>
            <a:pPr>
              <a:defRPr/>
            </a:pPr>
            <a:endParaRPr lang="en-US" altLang="zh-CN"/>
          </a:p>
        </p:txBody>
      </p:sp>
      <p:sp>
        <p:nvSpPr>
          <p:cNvPr id="7" name="Rectangle 6">
            <a:extLst>
              <a:ext uri="{FF2B5EF4-FFF2-40B4-BE49-F238E27FC236}">
                <a16:creationId xmlns:a16="http://schemas.microsoft.com/office/drawing/2014/main" id="{900F5437-537A-4CD4-8801-5C95E8A93093}"/>
              </a:ext>
            </a:extLst>
          </p:cNvPr>
          <p:cNvSpPr>
            <a:spLocks noGrp="1" noChangeArrowheads="1"/>
          </p:cNvSpPr>
          <p:nvPr>
            <p:ph type="sldNum" sz="quarter" idx="12"/>
          </p:nvPr>
        </p:nvSpPr>
        <p:spPr>
          <a:ln/>
        </p:spPr>
        <p:txBody>
          <a:bodyPr/>
          <a:lstStyle>
            <a:lvl1pPr>
              <a:defRPr/>
            </a:lvl1pPr>
          </a:lstStyle>
          <a:p>
            <a:pPr>
              <a:defRPr/>
            </a:pPr>
            <a:fld id="{D21E76C2-0B2F-4C75-BD35-E8C2A2DDBA69}" type="slidenum">
              <a:rPr lang="en-US" altLang="zh-CN"/>
              <a:pPr>
                <a:defRPr/>
              </a:pPr>
              <a:t>‹#›</a:t>
            </a:fld>
            <a:endParaRPr lang="en-US" altLang="zh-CN"/>
          </a:p>
        </p:txBody>
      </p:sp>
    </p:spTree>
    <p:extLst>
      <p:ext uri="{BB962C8B-B14F-4D97-AF65-F5344CB8AC3E}">
        <p14:creationId xmlns:p14="http://schemas.microsoft.com/office/powerpoint/2010/main" val="40160182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EA5838DA-7C5B-4AA9-B2C6-44B0AEA624CD}"/>
              </a:ext>
            </a:extLst>
          </p:cNvPr>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Rectangle 3">
            <a:extLst>
              <a:ext uri="{FF2B5EF4-FFF2-40B4-BE49-F238E27FC236}">
                <a16:creationId xmlns:a16="http://schemas.microsoft.com/office/drawing/2014/main" id="{28B4A0C3-496B-4F22-83E8-2AA190F82B6A}"/>
              </a:ext>
            </a:extLst>
          </p:cNvPr>
          <p:cNvSpPr>
            <a:spLocks noGrp="1" noChangeArrowheads="1"/>
          </p:cNvSpPr>
          <p:nvPr>
            <p:ph type="body" idx="1"/>
          </p:nvPr>
        </p:nvSpPr>
        <p:spPr bwMode="auto">
          <a:xfrm>
            <a:off x="457200" y="1600200"/>
            <a:ext cx="82296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1028" name="Rectangle 4">
            <a:extLst>
              <a:ext uri="{FF2B5EF4-FFF2-40B4-BE49-F238E27FC236}">
                <a16:creationId xmlns:a16="http://schemas.microsoft.com/office/drawing/2014/main" id="{D0F26260-6BAA-4AFF-B503-8E8375878477}"/>
              </a:ext>
            </a:extLst>
          </p:cNvPr>
          <p:cNvSpPr>
            <a:spLocks noGrp="1" noChangeArrowheads="1"/>
          </p:cNvSpPr>
          <p:nvPr>
            <p:ph type="dt" sz="half" idx="2"/>
          </p:nvPr>
        </p:nvSpPr>
        <p:spPr bwMode="auto">
          <a:xfrm>
            <a:off x="457200" y="6245225"/>
            <a:ext cx="2133600" cy="476250"/>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1" hangingPunct="1">
              <a:defRPr sz="1400"/>
            </a:lvl1pPr>
          </a:lstStyle>
          <a:p>
            <a:pPr>
              <a:defRPr/>
            </a:pPr>
            <a:endParaRPr lang="en-US" altLang="zh-CN"/>
          </a:p>
        </p:txBody>
      </p:sp>
      <p:sp>
        <p:nvSpPr>
          <p:cNvPr id="1029" name="Rectangle 5">
            <a:extLst>
              <a:ext uri="{FF2B5EF4-FFF2-40B4-BE49-F238E27FC236}">
                <a16:creationId xmlns:a16="http://schemas.microsoft.com/office/drawing/2014/main" id="{9A85ACC0-111B-4CFA-9826-534E66D51472}"/>
              </a:ext>
            </a:extLst>
          </p:cNvPr>
          <p:cNvSpPr>
            <a:spLocks noGrp="1" noChangeArrowheads="1"/>
          </p:cNvSpPr>
          <p:nvPr>
            <p:ph type="ftr" sz="quarter" idx="3"/>
          </p:nvPr>
        </p:nvSpPr>
        <p:spPr bwMode="auto">
          <a:xfrm>
            <a:off x="3124200" y="6245225"/>
            <a:ext cx="2895600" cy="476250"/>
          </a:xfrm>
          <a:prstGeom prst="rect">
            <a:avLst/>
          </a:prstGeom>
          <a:noFill/>
          <a:ln>
            <a:noFill/>
          </a:ln>
          <a:effectLst/>
        </p:spPr>
        <p:txBody>
          <a:bodyPr vert="horz" wrap="square" lIns="91440" tIns="45720" rIns="91440" bIns="45720" numCol="1" anchor="t" anchorCtr="0" compatLnSpc="1">
            <a:prstTxWarp prst="textNoShape">
              <a:avLst/>
            </a:prstTxWarp>
          </a:bodyPr>
          <a:lstStyle>
            <a:lvl1pPr algn="ctr" eaLnBrk="1" hangingPunct="1">
              <a:defRPr sz="1400"/>
            </a:lvl1pPr>
          </a:lstStyle>
          <a:p>
            <a:pPr>
              <a:defRPr/>
            </a:pPr>
            <a:endParaRPr lang="en-US" altLang="zh-CN"/>
          </a:p>
        </p:txBody>
      </p:sp>
      <p:sp>
        <p:nvSpPr>
          <p:cNvPr id="1030" name="Rectangle 6">
            <a:extLst>
              <a:ext uri="{FF2B5EF4-FFF2-40B4-BE49-F238E27FC236}">
                <a16:creationId xmlns:a16="http://schemas.microsoft.com/office/drawing/2014/main" id="{D0F176E5-74BB-4742-B8A5-ABDE5CFC1468}"/>
              </a:ext>
            </a:extLst>
          </p:cNvPr>
          <p:cNvSpPr>
            <a:spLocks noGrp="1" noChangeArrowheads="1"/>
          </p:cNvSpPr>
          <p:nvPr>
            <p:ph type="sldNum" sz="quarter" idx="4"/>
          </p:nvPr>
        </p:nvSpPr>
        <p:spPr bwMode="auto">
          <a:xfrm>
            <a:off x="6553200" y="6245225"/>
            <a:ext cx="2133600" cy="47625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1" hangingPunct="1">
              <a:defRPr sz="1400"/>
            </a:lvl1pPr>
          </a:lstStyle>
          <a:p>
            <a:pPr>
              <a:defRPr/>
            </a:pPr>
            <a:fld id="{D512119B-EE2E-4375-8E7B-1889C16B123E}" type="slidenum">
              <a:rPr lang="en-US" altLang="zh-CN"/>
              <a:pPr>
                <a:defRPr/>
              </a:pPr>
              <a:t>‹#›</a:t>
            </a:fld>
            <a:endParaRPr lang="en-US" alt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rtl="0" eaLnBrk="0" fontAlgn="base" hangingPunct="0">
        <a:spcBef>
          <a:spcPct val="0"/>
        </a:spcBef>
        <a:spcAft>
          <a:spcPct val="0"/>
        </a:spcAft>
        <a:defRPr sz="4400" kern="1200">
          <a:solidFill>
            <a:schemeClr val="tx2"/>
          </a:solidFill>
          <a:latin typeface="+mj-lt"/>
          <a:ea typeface="+mj-ea"/>
          <a:cs typeface="+mj-cs"/>
        </a:defRPr>
      </a:lvl1pPr>
      <a:lvl2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2pPr>
      <a:lvl3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3pPr>
      <a:lvl4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4pPr>
      <a:lvl5pPr algn="ctr" rtl="0" eaLnBrk="0" fontAlgn="base" hangingPunct="0">
        <a:spcBef>
          <a:spcPct val="0"/>
        </a:spcBef>
        <a:spcAft>
          <a:spcPct val="0"/>
        </a:spcAft>
        <a:defRPr sz="4400">
          <a:solidFill>
            <a:schemeClr val="tx2"/>
          </a:solidFill>
          <a:latin typeface="Arial" panose="020B0604020202020204" pitchFamily="34" charset="0"/>
          <a:ea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defRPr>
      </a:lvl9pPr>
    </p:titleStyle>
    <p:bodyStyle>
      <a:lvl1pPr marL="342900" indent="-342900" algn="l" rtl="0" eaLnBrk="0" fontAlgn="base" hangingPunct="0">
        <a:spcBef>
          <a:spcPct val="20000"/>
        </a:spcBef>
        <a:spcAft>
          <a:spcPct val="0"/>
        </a:spcAft>
        <a:buChar char="•"/>
        <a:defRPr sz="3200" kern="1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8" Type="http://schemas.openxmlformats.org/officeDocument/2006/relationships/hyperlink" Target="mk:@MSITStore:D:\2008-multimedia\2008-multimedia\books\JDK_API_1_6_zh_CN.CHM::/java/io/RandomAccessFile.html#readChar()" TargetMode="External"/><Relationship Id="rId13" Type="http://schemas.openxmlformats.org/officeDocument/2006/relationships/hyperlink" Target="mk:@MSITStore:D:\2008-multimedia\2008-multimedia\books\JDK_API_1_6_zh_CN.CHM::/java/io/RandomAccessFile.html#readFloat()" TargetMode="External"/><Relationship Id="rId18" Type="http://schemas.openxmlformats.org/officeDocument/2006/relationships/hyperlink" Target="mk:@MSITStore:D:\2008-multimedia\2008-multimedia\books\JDK_API_1_6_zh_CN.CHM::/java/io/RandomAccessFile.html#writeLong(long)" TargetMode="External"/><Relationship Id="rId26" Type="http://schemas.openxmlformats.org/officeDocument/2006/relationships/hyperlink" Target="mk:@MSITStore:D:\2008-multimedia\2008-multimedia\books\JDK_API_1_6_zh_CN.CHM::/java/io/RandomAccessFile.html#seek(long)" TargetMode="External"/><Relationship Id="rId3" Type="http://schemas.openxmlformats.org/officeDocument/2006/relationships/hyperlink" Target="mk:@MSITStore:D:\2008-multimedia\2008-multimedia\books\JDK_API_1_6_zh_CN.CHM::/java/io/RandomAccessFile.html#writeBoolean(boolean)" TargetMode="External"/><Relationship Id="rId21" Type="http://schemas.openxmlformats.org/officeDocument/2006/relationships/hyperlink" Target="mk:@MSITStore:D:\2008-multimedia\2008-multimedia\books\JDK_API_1_6_zh_CN.CHM::/java/io/RandomAccessFile.html#readUnsignedByte()" TargetMode="External"/><Relationship Id="rId7" Type="http://schemas.openxmlformats.org/officeDocument/2006/relationships/hyperlink" Target="mk:@MSITStore:D:\2008-multimedia\2008-multimedia\books\JDK_API_1_6_zh_CN.CHM::/java/lang/String.html" TargetMode="External"/><Relationship Id="rId12" Type="http://schemas.openxmlformats.org/officeDocument/2006/relationships/hyperlink" Target="mk:@MSITStore:D:\2008-multimedia\2008-multimedia\books\JDK_API_1_6_zh_CN.CHM::/java/io/RandomAccessFile.html#writeDouble(double)" TargetMode="External"/><Relationship Id="rId17" Type="http://schemas.openxmlformats.org/officeDocument/2006/relationships/hyperlink" Target="mk:@MSITStore:D:\2008-multimedia\2008-multimedia\books\JDK_API_1_6_zh_CN.CHM::/java/io/RandomAccessFile.html#readLong()" TargetMode="External"/><Relationship Id="rId25" Type="http://schemas.openxmlformats.org/officeDocument/2006/relationships/hyperlink" Target="mk:@MSITStore:D:\2008-multimedia\2008-multimedia\books\JDK_API_1_6_zh_CN.CHM::/java/io/RandomAccessFile.html#readLine()" TargetMode="External"/><Relationship Id="rId2" Type="http://schemas.openxmlformats.org/officeDocument/2006/relationships/hyperlink" Target="mk:@MSITStore:D:\2008-multimedia\2008-multimedia\books\JDK_API_1_6_zh_CN.CHM::/java/io/RandomAccessFile.html#readBoolean()" TargetMode="External"/><Relationship Id="rId16" Type="http://schemas.openxmlformats.org/officeDocument/2006/relationships/hyperlink" Target="mk:@MSITStore:D:\2008-multimedia\2008-multimedia\books\JDK_API_1_6_zh_CN.CHM::/java/io/RandomAccessFile.html#writeInt(int)" TargetMode="External"/><Relationship Id="rId20" Type="http://schemas.openxmlformats.org/officeDocument/2006/relationships/hyperlink" Target="mk:@MSITStore:D:\2008-multimedia\2008-multimedia\books\JDK_API_1_6_zh_CN.CHM::/java/io/RandomAccessFile.html#writeShort(int)" TargetMode="External"/><Relationship Id="rId29" Type="http://schemas.openxmlformats.org/officeDocument/2006/relationships/hyperlink" Target="mk:@MSITStore:D:\2008-multimedia\2008-multimedia\books\JDK_API_1_6_zh_CN.CHM::/java/io/RandomAccessFile.html#getFilePointer()" TargetMode="External"/><Relationship Id="rId1" Type="http://schemas.openxmlformats.org/officeDocument/2006/relationships/slideLayout" Target="../slideLayouts/slideLayout2.xml"/><Relationship Id="rId6" Type="http://schemas.openxmlformats.org/officeDocument/2006/relationships/hyperlink" Target="mk:@MSITStore:D:\2008-multimedia\2008-multimedia\books\JDK_API_1_6_zh_CN.CHM::/java/io/RandomAccessFile.html#writeBytes(java.lang.String)" TargetMode="External"/><Relationship Id="rId11" Type="http://schemas.openxmlformats.org/officeDocument/2006/relationships/hyperlink" Target="mk:@MSITStore:D:\2008-multimedia\2008-multimedia\books\JDK_API_1_6_zh_CN.CHM::/java/io/RandomAccessFile.html#readDouble()" TargetMode="External"/><Relationship Id="rId24" Type="http://schemas.openxmlformats.org/officeDocument/2006/relationships/hyperlink" Target="mk:@MSITStore:D:\2008-multimedia\2008-multimedia\books\JDK_API_1_6_zh_CN.CHM::/java/io/RandomAccessFile.html#writeUTF(java.lang.String)" TargetMode="External"/><Relationship Id="rId5" Type="http://schemas.openxmlformats.org/officeDocument/2006/relationships/hyperlink" Target="mk:@MSITStore:D:\2008-multimedia\2008-multimedia\books\JDK_API_1_6_zh_CN.CHM::/java/io/RandomAccessFile.html#writeByte(int)" TargetMode="External"/><Relationship Id="rId15" Type="http://schemas.openxmlformats.org/officeDocument/2006/relationships/hyperlink" Target="mk:@MSITStore:D:\2008-multimedia\2008-multimedia\books\JDK_API_1_6_zh_CN.CHM::/java/io/RandomAccessFile.html#readInt()" TargetMode="External"/><Relationship Id="rId23" Type="http://schemas.openxmlformats.org/officeDocument/2006/relationships/hyperlink" Target="mk:@MSITStore:D:\2008-multimedia\2008-multimedia\books\JDK_API_1_6_zh_CN.CHM::/java/io/RandomAccessFile.html#readUTF()" TargetMode="External"/><Relationship Id="rId28" Type="http://schemas.openxmlformats.org/officeDocument/2006/relationships/hyperlink" Target="mk:@MSITStore:D:\2008-multimedia\2008-multimedia\books\JDK_API_1_6_zh_CN.CHM::/java/io/RandomAccessFile.html#skipBytes(int)" TargetMode="External"/><Relationship Id="rId10" Type="http://schemas.openxmlformats.org/officeDocument/2006/relationships/hyperlink" Target="mk:@MSITStore:D:\2008-multimedia\2008-multimedia\books\JDK_API_1_6_zh_CN.CHM::/java/io/RandomAccessFile.html#writeChars(java.lang.String)" TargetMode="External"/><Relationship Id="rId19" Type="http://schemas.openxmlformats.org/officeDocument/2006/relationships/hyperlink" Target="mk:@MSITStore:D:\2008-multimedia\2008-multimedia\books\JDK_API_1_6_zh_CN.CHM::/java/io/RandomAccessFile.html#readShort()" TargetMode="External"/><Relationship Id="rId4" Type="http://schemas.openxmlformats.org/officeDocument/2006/relationships/hyperlink" Target="mk:@MSITStore:D:\2008-multimedia\2008-multimedia\books\JDK_API_1_6_zh_CN.CHM::/java/io/RandomAccessFile.html#readByte()" TargetMode="External"/><Relationship Id="rId9" Type="http://schemas.openxmlformats.org/officeDocument/2006/relationships/hyperlink" Target="mk:@MSITStore:D:\2008-multimedia\2008-multimedia\books\JDK_API_1_6_zh_CN.CHM::/java/io/RandomAccessFile.html#writeChar(int)" TargetMode="External"/><Relationship Id="rId14" Type="http://schemas.openxmlformats.org/officeDocument/2006/relationships/hyperlink" Target="mk:@MSITStore:D:\2008-multimedia\2008-multimedia\books\JDK_API_1_6_zh_CN.CHM::/java/io/RandomAccessFile.html#writeFloat(float)" TargetMode="External"/><Relationship Id="rId22" Type="http://schemas.openxmlformats.org/officeDocument/2006/relationships/hyperlink" Target="mk:@MSITStore:D:\2008-multimedia\2008-multimedia\books\JDK_API_1_6_zh_CN.CHM::/java/io/RandomAccessFile.html#readUnsignedShort()" TargetMode="External"/><Relationship Id="rId27" Type="http://schemas.openxmlformats.org/officeDocument/2006/relationships/hyperlink" Target="mk:@MSITStore:D:\2008-multimedia\2008-multimedia\books\JDK_API_1_6_zh_CN.CHM::/java/io/RandomAccessFile.html#setLength(long)" TargetMode="Externa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slide" Target="slide13.xml"/><Relationship Id="rId13" Type="http://schemas.openxmlformats.org/officeDocument/2006/relationships/slide" Target="slide27.xml"/><Relationship Id="rId3" Type="http://schemas.openxmlformats.org/officeDocument/2006/relationships/slide" Target="slide5.xml"/><Relationship Id="rId7" Type="http://schemas.openxmlformats.org/officeDocument/2006/relationships/slide" Target="slide11.xml"/><Relationship Id="rId12" Type="http://schemas.openxmlformats.org/officeDocument/2006/relationships/slide" Target="slide22.xml"/><Relationship Id="rId17" Type="http://schemas.openxmlformats.org/officeDocument/2006/relationships/slide" Target="slide31.xml"/><Relationship Id="rId2" Type="http://schemas.openxmlformats.org/officeDocument/2006/relationships/notesSlide" Target="../notesSlides/notesSlide2.xml"/><Relationship Id="rId16" Type="http://schemas.openxmlformats.org/officeDocument/2006/relationships/slide" Target="slide45.xml"/><Relationship Id="rId1" Type="http://schemas.openxmlformats.org/officeDocument/2006/relationships/slideLayout" Target="../slideLayouts/slideLayout2.xml"/><Relationship Id="rId6" Type="http://schemas.openxmlformats.org/officeDocument/2006/relationships/slide" Target="slide8.xml"/><Relationship Id="rId11" Type="http://schemas.openxmlformats.org/officeDocument/2006/relationships/slide" Target="slide19.xml"/><Relationship Id="rId5" Type="http://schemas.openxmlformats.org/officeDocument/2006/relationships/slide" Target="slide7.xml"/><Relationship Id="rId15" Type="http://schemas.openxmlformats.org/officeDocument/2006/relationships/slide" Target="slide33.xml"/><Relationship Id="rId10" Type="http://schemas.openxmlformats.org/officeDocument/2006/relationships/slide" Target="slide17.xml"/><Relationship Id="rId4" Type="http://schemas.openxmlformats.org/officeDocument/2006/relationships/slide" Target="slide6.xml"/><Relationship Id="rId9" Type="http://schemas.openxmlformats.org/officeDocument/2006/relationships/slide" Target="slide15.xml"/><Relationship Id="rId14" Type="http://schemas.openxmlformats.org/officeDocument/2006/relationships/slide" Target="slide30.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12.xml"/><Relationship Id="rId1" Type="http://schemas.openxmlformats.org/officeDocument/2006/relationships/vmlDrawing" Target="../drawings/vmlDrawing1.vml"/><Relationship Id="rId4" Type="http://schemas.openxmlformats.org/officeDocument/2006/relationships/image" Target="../media/image9.emf"/></Relationships>
</file>

<file path=ppt/slides/_rels/slide55.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slideLayout" Target="../slideLayouts/slideLayout2.xml"/><Relationship Id="rId1" Type="http://schemas.openxmlformats.org/officeDocument/2006/relationships/vmlDrawing" Target="../drawings/vmlDrawing2.vml"/><Relationship Id="rId4" Type="http://schemas.openxmlformats.org/officeDocument/2006/relationships/image" Target="../media/image10.emf"/></Relationships>
</file>

<file path=ppt/slides/_rels/slide56.xml.rels><?xml version="1.0" encoding="UTF-8" standalone="yes"?>
<Relationships xmlns="http://schemas.openxmlformats.org/package/2006/relationships"><Relationship Id="rId3" Type="http://schemas.openxmlformats.org/officeDocument/2006/relationships/oleObject" Target="../embeddings/oleObject3.bin"/><Relationship Id="rId2" Type="http://schemas.openxmlformats.org/officeDocument/2006/relationships/slideLayout" Target="../slideLayouts/slideLayout2.xml"/><Relationship Id="rId1" Type="http://schemas.openxmlformats.org/officeDocument/2006/relationships/vmlDrawing" Target="../drawings/vmlDrawing3.vml"/><Relationship Id="rId4" Type="http://schemas.openxmlformats.org/officeDocument/2006/relationships/image" Target="../media/image11.emf"/></Relationships>
</file>

<file path=ppt/slides/_rels/slide5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hyperlink" Target="https://www.cnblogs.com/SimonHu1993/p/8202391.html" TargetMode="External"/><Relationship Id="rId2" Type="http://schemas.openxmlformats.org/officeDocument/2006/relationships/hyperlink" Target="http://www.andykhan.com/jexcelapi/" TargetMode="Externa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hyperlink" Target="mk:@MSITStore:D:/java/book/jdk150.chm::/jdk150/api/java/lang/Runtime.html" TargetMode="External"/><Relationship Id="rId2" Type="http://schemas.openxmlformats.org/officeDocument/2006/relationships/hyperlink" Target="mk:@MSITStore:D:/java/book/jdk150.chm::/jdk150/api/java/lang/Process.html" TargetMode="External"/><Relationship Id="rId1" Type="http://schemas.openxmlformats.org/officeDocument/2006/relationships/slideLayout" Target="../slideLayouts/slideLayout2.xml"/><Relationship Id="rId4" Type="http://schemas.openxmlformats.org/officeDocument/2006/relationships/hyperlink" Target="mk:@MSITStore:D:/java/book/jdk150.chm::/jdk150/api/java/lang/String.html" TargetMode="External"/></Relationships>
</file>

<file path=ppt/slides/_rels/slide6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hyperlink" Target="http://ifeve.com/overview/" TargetMode="Externa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7F809D7-879E-4479-BB23-ECF30D27834E}"/>
              </a:ext>
            </a:extLst>
          </p:cNvPr>
          <p:cNvSpPr>
            <a:spLocks noGrp="1"/>
          </p:cNvSpPr>
          <p:nvPr>
            <p:ph type="title"/>
          </p:nvPr>
        </p:nvSpPr>
        <p:spPr>
          <a:xfrm>
            <a:off x="457200" y="2286000"/>
            <a:ext cx="8229600" cy="1143000"/>
          </a:xfrm>
        </p:spPr>
        <p:txBody>
          <a:bodyPr/>
          <a:lstStyle/>
          <a:p>
            <a:r>
              <a:rPr lang="zh-CN" altLang="en-US" sz="5400" dirty="0">
                <a:effectLst>
                  <a:outerShdw blurRad="38100" dist="38100" dir="2700000" algn="tl">
                    <a:srgbClr val="000000">
                      <a:alpha val="43137"/>
                    </a:srgbClr>
                  </a:outerShdw>
                </a:effectLst>
              </a:rPr>
              <a:t>第</a:t>
            </a:r>
            <a:r>
              <a:rPr lang="en-US" altLang="zh-CN" sz="5400">
                <a:effectLst>
                  <a:outerShdw blurRad="38100" dist="38100" dir="2700000" algn="tl">
                    <a:srgbClr val="000000">
                      <a:alpha val="43137"/>
                    </a:srgbClr>
                  </a:outerShdw>
                </a:effectLst>
              </a:rPr>
              <a:t>6</a:t>
            </a:r>
            <a:r>
              <a:rPr lang="zh-CN" altLang="en-US" sz="5400">
                <a:effectLst>
                  <a:outerShdw blurRad="38100" dist="38100" dir="2700000" algn="tl">
                    <a:srgbClr val="000000">
                      <a:alpha val="43137"/>
                    </a:srgbClr>
                  </a:outerShdw>
                </a:effectLst>
              </a:rPr>
              <a:t>章  </a:t>
            </a:r>
            <a:r>
              <a:rPr lang="en-US" altLang="zh-CN" sz="5400" dirty="0">
                <a:effectLst>
                  <a:outerShdw blurRad="38100" dist="38100" dir="2700000" algn="tl">
                    <a:srgbClr val="000000">
                      <a:alpha val="43137"/>
                    </a:srgbClr>
                  </a:outerShdw>
                </a:effectLst>
              </a:rPr>
              <a:t>IO</a:t>
            </a:r>
            <a:r>
              <a:rPr lang="zh-CN" altLang="en-US" sz="5400" dirty="0">
                <a:effectLst>
                  <a:outerShdw blurRad="38100" dist="38100" dir="2700000" algn="tl">
                    <a:srgbClr val="000000">
                      <a:alpha val="43137"/>
                    </a:srgbClr>
                  </a:outerShdw>
                </a:effectLst>
              </a:rPr>
              <a:t>流和</a:t>
            </a:r>
            <a:r>
              <a:rPr lang="en-US" altLang="zh-CN" sz="5400" dirty="0">
                <a:effectLst>
                  <a:outerShdw blurRad="38100" dist="38100" dir="2700000" algn="tl">
                    <a:srgbClr val="000000">
                      <a:alpha val="43137"/>
                    </a:srgbClr>
                  </a:outerShdw>
                </a:effectLst>
              </a:rPr>
              <a:t>JDBC</a:t>
            </a:r>
            <a:endParaRPr lang="zh-CN" altLang="en-US" sz="54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6320830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a:extLst>
              <a:ext uri="{FF2B5EF4-FFF2-40B4-BE49-F238E27FC236}">
                <a16:creationId xmlns:a16="http://schemas.microsoft.com/office/drawing/2014/main" id="{07FC2634-DD94-439A-A818-0483B2301EAF}"/>
              </a:ext>
            </a:extLst>
          </p:cNvPr>
          <p:cNvSpPr>
            <a:spLocks noGrp="1" noChangeArrowheads="1"/>
          </p:cNvSpPr>
          <p:nvPr>
            <p:ph type="title"/>
          </p:nvPr>
        </p:nvSpPr>
        <p:spPr/>
        <p:txBody>
          <a:bodyPr/>
          <a:lstStyle/>
          <a:p>
            <a:pPr eaLnBrk="1" hangingPunct="1"/>
            <a:r>
              <a:rPr lang="en-US" altLang="zh-CN" sz="3200" b="1"/>
              <a:t>2.3 </a:t>
            </a:r>
            <a:r>
              <a:rPr lang="zh-CN" altLang="en-US" sz="3200" b="1"/>
              <a:t>字符流和字节流</a:t>
            </a:r>
          </a:p>
        </p:txBody>
      </p:sp>
      <p:sp>
        <p:nvSpPr>
          <p:cNvPr id="13315" name="Rectangle 3">
            <a:extLst>
              <a:ext uri="{FF2B5EF4-FFF2-40B4-BE49-F238E27FC236}">
                <a16:creationId xmlns:a16="http://schemas.microsoft.com/office/drawing/2014/main" id="{30498B99-6E7D-4907-91BB-091B0ACDD382}"/>
              </a:ext>
            </a:extLst>
          </p:cNvPr>
          <p:cNvSpPr>
            <a:spLocks noGrp="1" noChangeArrowheads="1"/>
          </p:cNvSpPr>
          <p:nvPr>
            <p:ph type="body" idx="1"/>
          </p:nvPr>
        </p:nvSpPr>
        <p:spPr>
          <a:xfrm>
            <a:off x="71884" y="1600200"/>
            <a:ext cx="8964612" cy="4525963"/>
          </a:xfrm>
        </p:spPr>
        <p:txBody>
          <a:bodyPr/>
          <a:lstStyle/>
          <a:p>
            <a:pPr eaLnBrk="1" hangingPunct="1">
              <a:lnSpc>
                <a:spcPct val="90000"/>
              </a:lnSpc>
              <a:buFontTx/>
              <a:buNone/>
            </a:pPr>
            <a:r>
              <a:rPr lang="en-US" altLang="en-US" sz="2400"/>
              <a:t>★</a:t>
            </a:r>
            <a:r>
              <a:rPr lang="zh-CN" altLang="en-US" sz="2400" b="1"/>
              <a:t>按传输数据的“颗粒大小” 划分，可分为字符流（</a:t>
            </a:r>
            <a:r>
              <a:rPr lang="en-US" altLang="zh-CN" sz="2400" b="1"/>
              <a:t>Character Stream</a:t>
            </a:r>
            <a:r>
              <a:rPr lang="zh-CN" altLang="en-US" sz="2400" b="1"/>
              <a:t>）和字节流（</a:t>
            </a:r>
            <a:r>
              <a:rPr lang="en-US" altLang="zh-CN" sz="2400" b="1"/>
              <a:t>Byte Stream</a:t>
            </a:r>
            <a:r>
              <a:rPr lang="zh-CN" altLang="en-US" sz="2400" b="1"/>
              <a:t>）</a:t>
            </a:r>
          </a:p>
          <a:p>
            <a:pPr eaLnBrk="1" hangingPunct="1">
              <a:lnSpc>
                <a:spcPct val="90000"/>
              </a:lnSpc>
              <a:buFontTx/>
              <a:buNone/>
            </a:pPr>
            <a:endParaRPr lang="zh-CN" altLang="en-US" sz="2400" b="1"/>
          </a:p>
          <a:p>
            <a:pPr eaLnBrk="1" hangingPunct="1">
              <a:lnSpc>
                <a:spcPct val="90000"/>
              </a:lnSpc>
              <a:buFont typeface="Wingdings" panose="05000000000000000000" pitchFamily="2" charset="2"/>
              <a:buChar char="u"/>
            </a:pPr>
            <a:r>
              <a:rPr lang="zh-CN" altLang="en-US" sz="2400" b="1">
                <a:solidFill>
                  <a:srgbClr val="0000CC"/>
                </a:solidFill>
              </a:rPr>
              <a:t>字节流</a:t>
            </a:r>
            <a:r>
              <a:rPr lang="zh-CN" altLang="en-US" sz="2400" b="1"/>
              <a:t>以字节为单位进行数据传输，每次传送一个或多个字节；</a:t>
            </a:r>
          </a:p>
          <a:p>
            <a:pPr eaLnBrk="1" hangingPunct="1">
              <a:lnSpc>
                <a:spcPct val="90000"/>
              </a:lnSpc>
              <a:buFontTx/>
              <a:buNone/>
            </a:pPr>
            <a:endParaRPr lang="zh-CN" altLang="en-US" sz="2400" b="1"/>
          </a:p>
          <a:p>
            <a:pPr eaLnBrk="1" hangingPunct="1">
              <a:lnSpc>
                <a:spcPct val="90000"/>
              </a:lnSpc>
              <a:buFont typeface="Wingdings" panose="05000000000000000000" pitchFamily="2" charset="2"/>
              <a:buChar char="u"/>
            </a:pPr>
            <a:r>
              <a:rPr lang="zh-CN" altLang="en-US" sz="2400" b="1">
                <a:solidFill>
                  <a:srgbClr val="0000CC"/>
                </a:solidFill>
              </a:rPr>
              <a:t>字符流</a:t>
            </a:r>
            <a:r>
              <a:rPr lang="zh-CN" altLang="en-US" sz="2400" b="1"/>
              <a:t>以字符为单位进行数据传输，每次传送一个或多个字符。</a:t>
            </a:r>
          </a:p>
          <a:p>
            <a:pPr eaLnBrk="1" hangingPunct="1">
              <a:lnSpc>
                <a:spcPct val="90000"/>
              </a:lnSpc>
              <a:buFontTx/>
              <a:buNone/>
            </a:pPr>
            <a:endParaRPr lang="zh-CN" altLang="en-US" sz="2400" b="1"/>
          </a:p>
          <a:p>
            <a:pPr eaLnBrk="1" hangingPunct="1">
              <a:lnSpc>
                <a:spcPct val="90000"/>
              </a:lnSpc>
              <a:buFont typeface="Wingdings" panose="05000000000000000000" pitchFamily="2" charset="2"/>
              <a:buChar char="Ø"/>
            </a:pPr>
            <a:r>
              <a:rPr lang="en-US" altLang="zh-CN" sz="2400" b="1">
                <a:solidFill>
                  <a:srgbClr val="00B050"/>
                </a:solidFill>
              </a:rPr>
              <a:t>java </a:t>
            </a:r>
            <a:r>
              <a:rPr lang="zh-CN" altLang="en-US" sz="2400" b="1">
                <a:solidFill>
                  <a:srgbClr val="00B050"/>
                </a:solidFill>
              </a:rPr>
              <a:t>命名惯例</a:t>
            </a:r>
            <a:r>
              <a:rPr lang="zh-CN" altLang="en-US" sz="2400" b="1"/>
              <a:t>：</a:t>
            </a:r>
          </a:p>
          <a:p>
            <a:pPr eaLnBrk="1" hangingPunct="1">
              <a:lnSpc>
                <a:spcPct val="90000"/>
              </a:lnSpc>
              <a:buFontTx/>
              <a:buNone/>
            </a:pPr>
            <a:r>
              <a:rPr lang="zh-CN" altLang="en-US" sz="2400" b="1"/>
              <a:t>凡是以</a:t>
            </a:r>
            <a:r>
              <a:rPr lang="en-US" altLang="zh-CN" sz="2400" b="1"/>
              <a:t>InputStream</a:t>
            </a:r>
            <a:r>
              <a:rPr lang="zh-CN" altLang="en-US" sz="2400" b="1"/>
              <a:t>或</a:t>
            </a:r>
            <a:r>
              <a:rPr lang="en-US" altLang="zh-CN" sz="2400" b="1"/>
              <a:t>OutputStream</a:t>
            </a:r>
            <a:r>
              <a:rPr lang="zh-CN" altLang="en-US" sz="2400" b="1"/>
              <a:t>结尾的类型均为字节流，凡是以</a:t>
            </a:r>
            <a:r>
              <a:rPr lang="en-US" altLang="zh-CN" sz="2400" b="1"/>
              <a:t>Reader</a:t>
            </a:r>
            <a:r>
              <a:rPr lang="zh-CN" altLang="en-US" sz="2400" b="1"/>
              <a:t>或者</a:t>
            </a:r>
            <a:r>
              <a:rPr lang="en-US" altLang="zh-CN" sz="2400" b="1"/>
              <a:t>Writer</a:t>
            </a:r>
            <a:r>
              <a:rPr lang="zh-CN" altLang="en-US" sz="2400" b="1"/>
              <a:t>结尾的均为字符流。</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a:extLst>
              <a:ext uri="{FF2B5EF4-FFF2-40B4-BE49-F238E27FC236}">
                <a16:creationId xmlns:a16="http://schemas.microsoft.com/office/drawing/2014/main" id="{4F2AFEE7-2CD6-4C72-B044-F53538E38CD0}"/>
              </a:ext>
            </a:extLst>
          </p:cNvPr>
          <p:cNvSpPr>
            <a:spLocks noGrp="1" noChangeArrowheads="1"/>
          </p:cNvSpPr>
          <p:nvPr>
            <p:ph type="title"/>
          </p:nvPr>
        </p:nvSpPr>
        <p:spPr>
          <a:xfrm>
            <a:off x="250825" y="549275"/>
            <a:ext cx="8229600" cy="633413"/>
          </a:xfrm>
        </p:spPr>
        <p:txBody>
          <a:bodyPr/>
          <a:lstStyle/>
          <a:p>
            <a:pPr eaLnBrk="1" hangingPunct="1"/>
            <a:r>
              <a:rPr lang="en-US" altLang="zh-CN" sz="3200" b="1"/>
              <a:t>3. I/O</a:t>
            </a:r>
            <a:r>
              <a:rPr lang="zh-CN" altLang="en-US" sz="3200" b="1"/>
              <a:t>流的顶层基类</a:t>
            </a:r>
            <a:endParaRPr lang="en-US" altLang="zh-CN" sz="3200" b="1"/>
          </a:p>
        </p:txBody>
      </p:sp>
      <p:sp>
        <p:nvSpPr>
          <p:cNvPr id="14339" name="Rectangle 3">
            <a:extLst>
              <a:ext uri="{FF2B5EF4-FFF2-40B4-BE49-F238E27FC236}">
                <a16:creationId xmlns:a16="http://schemas.microsoft.com/office/drawing/2014/main" id="{8905D763-7CC8-4EE5-9683-61308F5B6CC0}"/>
              </a:ext>
            </a:extLst>
          </p:cNvPr>
          <p:cNvSpPr>
            <a:spLocks noGrp="1" noChangeArrowheads="1"/>
          </p:cNvSpPr>
          <p:nvPr>
            <p:ph type="body" idx="1"/>
          </p:nvPr>
        </p:nvSpPr>
        <p:spPr>
          <a:xfrm>
            <a:off x="971550" y="2349500"/>
            <a:ext cx="4537075" cy="1943100"/>
          </a:xfrm>
        </p:spPr>
        <p:txBody>
          <a:bodyPr/>
          <a:lstStyle/>
          <a:p>
            <a:pPr eaLnBrk="1" hangingPunct="1">
              <a:lnSpc>
                <a:spcPct val="80000"/>
              </a:lnSpc>
              <a:buFont typeface="Wingdings" panose="05000000000000000000" pitchFamily="2" charset="2"/>
              <a:buChar char="p"/>
            </a:pPr>
            <a:r>
              <a:rPr lang="en-US" altLang="zh-CN" sz="3600" b="1">
                <a:solidFill>
                  <a:srgbClr val="0070C0"/>
                </a:solidFill>
              </a:rPr>
              <a:t>  InputStream</a:t>
            </a:r>
          </a:p>
          <a:p>
            <a:pPr eaLnBrk="1" hangingPunct="1">
              <a:lnSpc>
                <a:spcPct val="80000"/>
              </a:lnSpc>
              <a:buFont typeface="Wingdings" panose="05000000000000000000" pitchFamily="2" charset="2"/>
              <a:buChar char="p"/>
            </a:pPr>
            <a:r>
              <a:rPr lang="en-US" altLang="zh-CN" sz="3600" b="1">
                <a:solidFill>
                  <a:srgbClr val="0070C0"/>
                </a:solidFill>
              </a:rPr>
              <a:t>  OutputStream</a:t>
            </a:r>
          </a:p>
          <a:p>
            <a:pPr eaLnBrk="1" hangingPunct="1">
              <a:lnSpc>
                <a:spcPct val="80000"/>
              </a:lnSpc>
              <a:buFont typeface="Wingdings" panose="05000000000000000000" pitchFamily="2" charset="2"/>
              <a:buChar char="p"/>
            </a:pPr>
            <a:r>
              <a:rPr lang="en-US" altLang="zh-CN" sz="3600" b="1">
                <a:solidFill>
                  <a:srgbClr val="0070C0"/>
                </a:solidFill>
              </a:rPr>
              <a:t>  Reader</a:t>
            </a:r>
          </a:p>
          <a:p>
            <a:pPr eaLnBrk="1" hangingPunct="1">
              <a:lnSpc>
                <a:spcPct val="80000"/>
              </a:lnSpc>
              <a:buFont typeface="Wingdings" panose="05000000000000000000" pitchFamily="2" charset="2"/>
              <a:buChar char="p"/>
            </a:pPr>
            <a:r>
              <a:rPr lang="en-US" altLang="zh-CN" sz="3600" b="1">
                <a:solidFill>
                  <a:srgbClr val="0070C0"/>
                </a:solidFill>
              </a:rPr>
              <a:t>  Writer</a:t>
            </a:r>
            <a:r>
              <a:rPr lang="en-US" altLang="zh-CN" sz="2400" b="1"/>
              <a:t> </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a:extLst>
              <a:ext uri="{FF2B5EF4-FFF2-40B4-BE49-F238E27FC236}">
                <a16:creationId xmlns:a16="http://schemas.microsoft.com/office/drawing/2014/main" id="{A5ADFF47-6404-4A0B-89F4-53F0D274AF4F}"/>
              </a:ext>
            </a:extLst>
          </p:cNvPr>
          <p:cNvSpPr>
            <a:spLocks noGrp="1" noChangeArrowheads="1"/>
          </p:cNvSpPr>
          <p:nvPr>
            <p:ph type="title"/>
          </p:nvPr>
        </p:nvSpPr>
        <p:spPr>
          <a:xfrm>
            <a:off x="250825" y="549275"/>
            <a:ext cx="8229600" cy="633413"/>
          </a:xfrm>
        </p:spPr>
        <p:txBody>
          <a:bodyPr/>
          <a:lstStyle/>
          <a:p>
            <a:pPr eaLnBrk="1" hangingPunct="1"/>
            <a:r>
              <a:rPr lang="en-US" altLang="zh-CN" sz="3200" b="1"/>
              <a:t>3. InputStream</a:t>
            </a:r>
            <a:br>
              <a:rPr lang="en-US" altLang="zh-CN" sz="3200" b="1"/>
            </a:br>
            <a:endParaRPr lang="en-US" altLang="zh-CN" sz="3200" b="1"/>
          </a:p>
        </p:txBody>
      </p:sp>
      <p:sp>
        <p:nvSpPr>
          <p:cNvPr id="15363" name="Rectangle 3">
            <a:extLst>
              <a:ext uri="{FF2B5EF4-FFF2-40B4-BE49-F238E27FC236}">
                <a16:creationId xmlns:a16="http://schemas.microsoft.com/office/drawing/2014/main" id="{1C9AB347-BC65-4479-A1D7-8D5E44AB1B53}"/>
              </a:ext>
            </a:extLst>
          </p:cNvPr>
          <p:cNvSpPr>
            <a:spLocks noGrp="1" noChangeArrowheads="1"/>
          </p:cNvSpPr>
          <p:nvPr>
            <p:ph type="body" idx="1"/>
          </p:nvPr>
        </p:nvSpPr>
        <p:spPr>
          <a:xfrm>
            <a:off x="34925" y="1341438"/>
            <a:ext cx="8748713" cy="5038725"/>
          </a:xfrm>
        </p:spPr>
        <p:txBody>
          <a:bodyPr/>
          <a:lstStyle/>
          <a:p>
            <a:pPr eaLnBrk="1" hangingPunct="1">
              <a:lnSpc>
                <a:spcPct val="80000"/>
              </a:lnSpc>
              <a:buFontTx/>
              <a:buNone/>
            </a:pPr>
            <a:r>
              <a:rPr lang="zh-CN" altLang="en-US" sz="2400" b="1"/>
              <a:t> </a:t>
            </a:r>
            <a:r>
              <a:rPr lang="en-US" altLang="en-US" sz="2400"/>
              <a:t>★</a:t>
            </a:r>
            <a:r>
              <a:rPr lang="zh-CN" altLang="en-US" sz="2400" b="1">
                <a:solidFill>
                  <a:srgbClr val="FF0000"/>
                </a:solidFill>
              </a:rPr>
              <a:t>抽象类</a:t>
            </a:r>
            <a:r>
              <a:rPr lang="en-US" altLang="zh-CN" sz="2400" b="1">
                <a:solidFill>
                  <a:srgbClr val="FF0000"/>
                </a:solidFill>
              </a:rPr>
              <a:t>java.io.InputStream</a:t>
            </a:r>
            <a:r>
              <a:rPr lang="zh-CN" altLang="en-US" sz="2400" b="1"/>
              <a:t>是所有字节输入流类型的父类，该类中定义了以字节为单位读取数据的基本方法，并在子类中进行了分化和实现。</a:t>
            </a:r>
            <a:endParaRPr lang="en-US" altLang="zh-CN" sz="2400" b="1"/>
          </a:p>
          <a:p>
            <a:pPr eaLnBrk="1" hangingPunct="1">
              <a:lnSpc>
                <a:spcPct val="80000"/>
              </a:lnSpc>
              <a:buFontTx/>
              <a:buNone/>
            </a:pPr>
            <a:endParaRPr lang="zh-CN" altLang="en-US" sz="1000" b="1"/>
          </a:p>
          <a:p>
            <a:pPr lvl="1" eaLnBrk="1" hangingPunct="1">
              <a:lnSpc>
                <a:spcPct val="80000"/>
              </a:lnSpc>
              <a:buFont typeface="Wingdings" panose="05000000000000000000" pitchFamily="2" charset="2"/>
              <a:buChar char="Ø"/>
            </a:pPr>
            <a:r>
              <a:rPr lang="zh-CN" altLang="en-US" sz="2000" b="1"/>
              <a:t>三个基本的</a:t>
            </a:r>
            <a:r>
              <a:rPr lang="en-US" altLang="zh-CN" sz="2000" b="1"/>
              <a:t>read</a:t>
            </a:r>
            <a:r>
              <a:rPr lang="zh-CN" altLang="en-US" sz="2000" b="1"/>
              <a:t>方法：</a:t>
            </a:r>
          </a:p>
          <a:p>
            <a:pPr lvl="1" eaLnBrk="1" hangingPunct="1">
              <a:lnSpc>
                <a:spcPct val="80000"/>
              </a:lnSpc>
              <a:buFontTx/>
              <a:buNone/>
            </a:pPr>
            <a:r>
              <a:rPr lang="en-US" altLang="zh-CN" sz="2000" b="1"/>
              <a:t>int read()</a:t>
            </a:r>
          </a:p>
          <a:p>
            <a:pPr lvl="1" eaLnBrk="1" hangingPunct="1">
              <a:lnSpc>
                <a:spcPct val="80000"/>
              </a:lnSpc>
              <a:buFontTx/>
              <a:buNone/>
            </a:pPr>
            <a:r>
              <a:rPr lang="en-US" altLang="zh-CN" sz="2000" b="1"/>
              <a:t>int read(byte[ ] buffer)</a:t>
            </a:r>
          </a:p>
          <a:p>
            <a:pPr lvl="1" eaLnBrk="1" hangingPunct="1">
              <a:lnSpc>
                <a:spcPct val="80000"/>
              </a:lnSpc>
              <a:buFontTx/>
              <a:buNone/>
            </a:pPr>
            <a:r>
              <a:rPr lang="en-US" altLang="zh-CN" sz="2000" b="1"/>
              <a:t>int read(byte[ ] buffer, int offset, int length)</a:t>
            </a:r>
          </a:p>
          <a:p>
            <a:pPr lvl="1" eaLnBrk="1" hangingPunct="1">
              <a:lnSpc>
                <a:spcPct val="80000"/>
              </a:lnSpc>
              <a:buFontTx/>
              <a:buNone/>
            </a:pPr>
            <a:endParaRPr lang="en-US" altLang="zh-CN" sz="2000" b="1"/>
          </a:p>
          <a:p>
            <a:pPr lvl="1" eaLnBrk="1" hangingPunct="1">
              <a:lnSpc>
                <a:spcPct val="80000"/>
              </a:lnSpc>
              <a:buFont typeface="Wingdings" panose="05000000000000000000" pitchFamily="2" charset="2"/>
              <a:buChar char="Ø"/>
            </a:pPr>
            <a:r>
              <a:rPr lang="zh-CN" altLang="en-US" sz="2000" b="1"/>
              <a:t>其他方法：</a:t>
            </a:r>
          </a:p>
          <a:p>
            <a:pPr lvl="1" eaLnBrk="1" hangingPunct="1">
              <a:lnSpc>
                <a:spcPct val="80000"/>
              </a:lnSpc>
              <a:buFontTx/>
              <a:buNone/>
            </a:pPr>
            <a:r>
              <a:rPr lang="en-US" altLang="zh-CN" sz="2000" b="1"/>
              <a:t>void close()</a:t>
            </a:r>
          </a:p>
          <a:p>
            <a:pPr lvl="1" eaLnBrk="1" hangingPunct="1">
              <a:lnSpc>
                <a:spcPct val="80000"/>
              </a:lnSpc>
              <a:buFontTx/>
              <a:buNone/>
            </a:pPr>
            <a:r>
              <a:rPr lang="en-US" altLang="zh-CN" sz="2000" b="1"/>
              <a:t>int available()  //</a:t>
            </a:r>
            <a:r>
              <a:rPr lang="zh-CN" altLang="en-US" sz="2000" b="1"/>
              <a:t>从此输入流读取（或跳过）的估计字节数</a:t>
            </a:r>
            <a:r>
              <a:rPr lang="zh-CN" altLang="en-US" sz="2000"/>
              <a:t> </a:t>
            </a:r>
            <a:endParaRPr lang="zh-CN" altLang="en-US" sz="2000" b="1"/>
          </a:p>
          <a:p>
            <a:pPr lvl="1" eaLnBrk="1" hangingPunct="1">
              <a:lnSpc>
                <a:spcPct val="80000"/>
              </a:lnSpc>
              <a:buFontTx/>
              <a:buNone/>
            </a:pPr>
            <a:r>
              <a:rPr lang="en-US" altLang="zh-CN" sz="2000" b="1"/>
              <a:t>long skip(long n)  //</a:t>
            </a:r>
            <a:r>
              <a:rPr lang="zh-CN" altLang="en-US" sz="2000" b="1"/>
              <a:t>跳过和丢弃此输入流中数据的 </a:t>
            </a:r>
            <a:r>
              <a:rPr lang="en-US" altLang="zh-CN" sz="2000" b="1"/>
              <a:t>n </a:t>
            </a:r>
            <a:r>
              <a:rPr lang="zh-CN" altLang="en-US" sz="2000" b="1"/>
              <a:t>个字节</a:t>
            </a:r>
            <a:r>
              <a:rPr lang="zh-CN" altLang="en-US" sz="2000"/>
              <a:t> </a:t>
            </a:r>
            <a:endParaRPr lang="zh-CN" altLang="en-US" sz="2000" b="1"/>
          </a:p>
          <a:p>
            <a:pPr lvl="1" eaLnBrk="1" hangingPunct="1">
              <a:lnSpc>
                <a:spcPct val="80000"/>
              </a:lnSpc>
              <a:buFontTx/>
              <a:buNone/>
            </a:pPr>
            <a:r>
              <a:rPr lang="en-US" altLang="zh-CN" sz="2000" b="1"/>
              <a:t>boolean markSupported()  //</a:t>
            </a:r>
            <a:r>
              <a:rPr lang="zh-CN" altLang="en-US" sz="2000" b="1"/>
              <a:t>测试此输入流是否支持</a:t>
            </a:r>
            <a:r>
              <a:rPr lang="en-US" altLang="zh-CN" sz="2000" b="1"/>
              <a:t>mark</a:t>
            </a:r>
            <a:r>
              <a:rPr lang="zh-CN" altLang="en-US" sz="2000" b="1"/>
              <a:t>和</a:t>
            </a:r>
            <a:r>
              <a:rPr lang="en-US" altLang="zh-CN" sz="2000" b="1"/>
              <a:t>reset </a:t>
            </a:r>
            <a:r>
              <a:rPr lang="zh-CN" altLang="en-US" sz="2000" b="1"/>
              <a:t>方法</a:t>
            </a:r>
            <a:r>
              <a:rPr lang="zh-CN" altLang="en-US" sz="2000"/>
              <a:t> </a:t>
            </a:r>
            <a:endParaRPr lang="zh-CN" altLang="en-US" sz="2000" b="1"/>
          </a:p>
          <a:p>
            <a:pPr lvl="1" eaLnBrk="1" hangingPunct="1">
              <a:lnSpc>
                <a:spcPct val="80000"/>
              </a:lnSpc>
              <a:buFontTx/>
              <a:buNone/>
            </a:pPr>
            <a:r>
              <a:rPr lang="en-US" altLang="zh-CN" sz="2000" b="1"/>
              <a:t>void mark(int readlimit)  //</a:t>
            </a:r>
            <a:r>
              <a:rPr lang="zh-CN" altLang="en-US" sz="2000" b="1"/>
              <a:t>在此输入流中标记当前的位置</a:t>
            </a:r>
            <a:r>
              <a:rPr lang="zh-CN" altLang="en-US" sz="2000"/>
              <a:t> </a:t>
            </a:r>
            <a:endParaRPr lang="zh-CN" altLang="en-US" sz="2000" b="1"/>
          </a:p>
          <a:p>
            <a:pPr lvl="1" eaLnBrk="1" hangingPunct="1">
              <a:lnSpc>
                <a:spcPct val="80000"/>
              </a:lnSpc>
              <a:buFontTx/>
              <a:buNone/>
            </a:pPr>
            <a:r>
              <a:rPr lang="en-US" altLang="zh-CN" sz="2000" b="1"/>
              <a:t>void reset()  //</a:t>
            </a:r>
            <a:r>
              <a:rPr lang="zh-CN" altLang="en-US" sz="2000" b="1"/>
              <a:t>将此流重新定位到最后一次对此输入流调用 </a:t>
            </a:r>
            <a:r>
              <a:rPr lang="en-US" altLang="zh-CN" sz="2000" b="1"/>
              <a:t>mark </a:t>
            </a:r>
            <a:r>
              <a:rPr lang="zh-CN" altLang="en-US" sz="2000" b="1"/>
              <a:t>方法时的位置</a:t>
            </a:r>
            <a:r>
              <a:rPr lang="zh-CN" altLang="en-US" sz="2000"/>
              <a:t> </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4">
            <a:extLst>
              <a:ext uri="{FF2B5EF4-FFF2-40B4-BE49-F238E27FC236}">
                <a16:creationId xmlns:a16="http://schemas.microsoft.com/office/drawing/2014/main" id="{9F4A2713-DBB2-41A8-9893-CDCDD9DD101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a:extLst>
              <a:ext uri="{FF2B5EF4-FFF2-40B4-BE49-F238E27FC236}">
                <a16:creationId xmlns:a16="http://schemas.microsoft.com/office/drawing/2014/main" id="{054E8C85-53EA-466D-A5A7-6E91960FD993}"/>
              </a:ext>
            </a:extLst>
          </p:cNvPr>
          <p:cNvSpPr>
            <a:spLocks noGrp="1" noChangeArrowheads="1"/>
          </p:cNvSpPr>
          <p:nvPr>
            <p:ph type="title"/>
          </p:nvPr>
        </p:nvSpPr>
        <p:spPr/>
        <p:txBody>
          <a:bodyPr/>
          <a:lstStyle/>
          <a:p>
            <a:pPr eaLnBrk="1" hangingPunct="1"/>
            <a:r>
              <a:rPr lang="en-US" altLang="zh-CN" sz="3200" b="1"/>
              <a:t>4. OutputStream</a:t>
            </a:r>
          </a:p>
        </p:txBody>
      </p:sp>
      <p:sp>
        <p:nvSpPr>
          <p:cNvPr id="17411" name="Rectangle 3">
            <a:extLst>
              <a:ext uri="{FF2B5EF4-FFF2-40B4-BE49-F238E27FC236}">
                <a16:creationId xmlns:a16="http://schemas.microsoft.com/office/drawing/2014/main" id="{2ACF4D2A-61F1-474B-97D6-D0256431E4CE}"/>
              </a:ext>
            </a:extLst>
          </p:cNvPr>
          <p:cNvSpPr>
            <a:spLocks noGrp="1" noChangeArrowheads="1"/>
          </p:cNvSpPr>
          <p:nvPr>
            <p:ph type="body" idx="1"/>
          </p:nvPr>
        </p:nvSpPr>
        <p:spPr/>
        <p:txBody>
          <a:bodyPr/>
          <a:lstStyle/>
          <a:p>
            <a:pPr eaLnBrk="1" hangingPunct="1">
              <a:lnSpc>
                <a:spcPct val="90000"/>
              </a:lnSpc>
              <a:buFontTx/>
              <a:buNone/>
            </a:pPr>
            <a:r>
              <a:rPr lang="en-US" altLang="en-US" sz="2400"/>
              <a:t>★ </a:t>
            </a:r>
            <a:r>
              <a:rPr lang="en-US" altLang="zh-CN" sz="2400" b="1">
                <a:solidFill>
                  <a:srgbClr val="FF0000"/>
                </a:solidFill>
              </a:rPr>
              <a:t>java.io.OutputStream</a:t>
            </a:r>
            <a:r>
              <a:rPr lang="zh-CN" altLang="en-US" sz="2400" b="1"/>
              <a:t>与</a:t>
            </a:r>
            <a:r>
              <a:rPr lang="en-US" altLang="zh-CN" sz="2400" b="1"/>
              <a:t>java.io.InputStream</a:t>
            </a:r>
            <a:r>
              <a:rPr lang="zh-CN" altLang="en-US" sz="2400" b="1"/>
              <a:t>对应，是所有字节输出流类型的抽象父类。</a:t>
            </a:r>
          </a:p>
          <a:p>
            <a:pPr eaLnBrk="1" hangingPunct="1">
              <a:lnSpc>
                <a:spcPct val="90000"/>
              </a:lnSpc>
              <a:buFontTx/>
              <a:buNone/>
            </a:pPr>
            <a:endParaRPr lang="zh-CN" altLang="en-US" sz="2400" b="1"/>
          </a:p>
          <a:p>
            <a:pPr eaLnBrk="1" hangingPunct="1">
              <a:lnSpc>
                <a:spcPct val="90000"/>
              </a:lnSpc>
              <a:buFont typeface="Wingdings" panose="05000000000000000000" pitchFamily="2" charset="2"/>
              <a:buChar char="u"/>
            </a:pPr>
            <a:r>
              <a:rPr lang="zh-CN" altLang="en-US" sz="2400" b="1">
                <a:solidFill>
                  <a:srgbClr val="0000CC"/>
                </a:solidFill>
              </a:rPr>
              <a:t>三个基本的</a:t>
            </a:r>
            <a:r>
              <a:rPr lang="en-US" altLang="zh-CN" sz="2400" b="1">
                <a:solidFill>
                  <a:srgbClr val="0000CC"/>
                </a:solidFill>
              </a:rPr>
              <a:t>write</a:t>
            </a:r>
            <a:r>
              <a:rPr lang="zh-CN" altLang="en-US" sz="2400" b="1">
                <a:solidFill>
                  <a:srgbClr val="0000CC"/>
                </a:solidFill>
              </a:rPr>
              <a:t>方法</a:t>
            </a:r>
            <a:r>
              <a:rPr lang="zh-CN" altLang="en-US" sz="2400" b="1"/>
              <a:t>：</a:t>
            </a:r>
          </a:p>
          <a:p>
            <a:pPr eaLnBrk="1" hangingPunct="1">
              <a:lnSpc>
                <a:spcPct val="90000"/>
              </a:lnSpc>
              <a:buFont typeface="Wingdings" panose="05000000000000000000" pitchFamily="2" charset="2"/>
              <a:buChar char="Ø"/>
            </a:pPr>
            <a:r>
              <a:rPr lang="en-US" altLang="zh-CN" sz="2400" b="1"/>
              <a:t>void write(int c)</a:t>
            </a:r>
          </a:p>
          <a:p>
            <a:pPr eaLnBrk="1" hangingPunct="1">
              <a:lnSpc>
                <a:spcPct val="90000"/>
              </a:lnSpc>
              <a:buFont typeface="Wingdings" panose="05000000000000000000" pitchFamily="2" charset="2"/>
              <a:buChar char="Ø"/>
            </a:pPr>
            <a:r>
              <a:rPr lang="en-US" altLang="zh-CN" sz="2400" b="1"/>
              <a:t>void write(byte[ ] buffer)</a:t>
            </a:r>
          </a:p>
          <a:p>
            <a:pPr eaLnBrk="1" hangingPunct="1">
              <a:lnSpc>
                <a:spcPct val="90000"/>
              </a:lnSpc>
              <a:buFont typeface="Wingdings" panose="05000000000000000000" pitchFamily="2" charset="2"/>
              <a:buChar char="Ø"/>
            </a:pPr>
            <a:r>
              <a:rPr lang="en-US" altLang="zh-CN" sz="2400" b="1"/>
              <a:t>void write(byte[ ] buffer,int offset, int length)</a:t>
            </a:r>
          </a:p>
          <a:p>
            <a:pPr eaLnBrk="1" hangingPunct="1">
              <a:lnSpc>
                <a:spcPct val="90000"/>
              </a:lnSpc>
              <a:buFontTx/>
              <a:buNone/>
            </a:pPr>
            <a:endParaRPr lang="en-US" altLang="zh-CN" sz="2400" b="1"/>
          </a:p>
          <a:p>
            <a:pPr eaLnBrk="1" hangingPunct="1">
              <a:lnSpc>
                <a:spcPct val="90000"/>
              </a:lnSpc>
              <a:buFontTx/>
              <a:buNone/>
            </a:pPr>
            <a:r>
              <a:rPr lang="zh-CN" altLang="en-US" sz="2400" b="1"/>
              <a:t>其他方法：</a:t>
            </a:r>
          </a:p>
          <a:p>
            <a:pPr eaLnBrk="1" hangingPunct="1">
              <a:lnSpc>
                <a:spcPct val="90000"/>
              </a:lnSpc>
              <a:buFontTx/>
              <a:buNone/>
            </a:pPr>
            <a:r>
              <a:rPr lang="en-US" altLang="zh-CN" sz="2400" b="1"/>
              <a:t>void close()</a:t>
            </a:r>
          </a:p>
          <a:p>
            <a:pPr eaLnBrk="1" hangingPunct="1">
              <a:lnSpc>
                <a:spcPct val="90000"/>
              </a:lnSpc>
              <a:buFontTx/>
              <a:buNone/>
            </a:pPr>
            <a:r>
              <a:rPr lang="en-US" altLang="zh-CN" sz="2400" b="1"/>
              <a:t>void flush()//</a:t>
            </a:r>
            <a:r>
              <a:rPr lang="zh-CN" altLang="en-US" sz="2400" b="1"/>
              <a:t>刷新此输出流并强制写出所有缓冲的输出字节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4">
            <a:extLst>
              <a:ext uri="{FF2B5EF4-FFF2-40B4-BE49-F238E27FC236}">
                <a16:creationId xmlns:a16="http://schemas.microsoft.com/office/drawing/2014/main" id="{AE4D6DCE-1475-4F02-9300-72A53EAF2F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8435" name="Text Box 5">
            <a:extLst>
              <a:ext uri="{FF2B5EF4-FFF2-40B4-BE49-F238E27FC236}">
                <a16:creationId xmlns:a16="http://schemas.microsoft.com/office/drawing/2014/main" id="{15025454-DCF8-4259-9D43-4D9A650C5725}"/>
              </a:ext>
            </a:extLst>
          </p:cNvPr>
          <p:cNvSpPr txBox="1">
            <a:spLocks noChangeArrowheads="1"/>
          </p:cNvSpPr>
          <p:nvPr/>
        </p:nvSpPr>
        <p:spPr bwMode="auto">
          <a:xfrm>
            <a:off x="2339975" y="3357563"/>
            <a:ext cx="3024188" cy="457200"/>
          </a:xfrm>
          <a:prstGeom prst="rect">
            <a:avLst/>
          </a:prstGeom>
          <a:solidFill>
            <a:srgbClr val="FF990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lvl1pPr>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spcBef>
                <a:spcPct val="50000"/>
              </a:spcBef>
              <a:buFontTx/>
              <a:buNone/>
            </a:pPr>
            <a:r>
              <a:rPr lang="en-US" altLang="zh-CN" sz="2400" b="1" i="1">
                <a:solidFill>
                  <a:schemeClr val="bg1"/>
                </a:solidFill>
              </a:rPr>
              <a:t>FilterOutputStream</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a:extLst>
              <a:ext uri="{FF2B5EF4-FFF2-40B4-BE49-F238E27FC236}">
                <a16:creationId xmlns:a16="http://schemas.microsoft.com/office/drawing/2014/main" id="{87468476-0F62-4B2E-9B28-BB67E6C6FBE4}"/>
              </a:ext>
            </a:extLst>
          </p:cNvPr>
          <p:cNvSpPr>
            <a:spLocks noGrp="1" noChangeArrowheads="1"/>
          </p:cNvSpPr>
          <p:nvPr>
            <p:ph type="title"/>
          </p:nvPr>
        </p:nvSpPr>
        <p:spPr>
          <a:xfrm>
            <a:off x="179388" y="188913"/>
            <a:ext cx="8229600" cy="908050"/>
          </a:xfrm>
        </p:spPr>
        <p:txBody>
          <a:bodyPr/>
          <a:lstStyle/>
          <a:p>
            <a:pPr eaLnBrk="1" hangingPunct="1"/>
            <a:r>
              <a:rPr lang="en-US" altLang="zh-CN" sz="3200" b="1"/>
              <a:t>5. Reader</a:t>
            </a:r>
          </a:p>
        </p:txBody>
      </p:sp>
      <p:sp>
        <p:nvSpPr>
          <p:cNvPr id="19459" name="Rectangle 3">
            <a:extLst>
              <a:ext uri="{FF2B5EF4-FFF2-40B4-BE49-F238E27FC236}">
                <a16:creationId xmlns:a16="http://schemas.microsoft.com/office/drawing/2014/main" id="{8831BA10-774C-4B6F-A23F-541F3CEEE8FC}"/>
              </a:ext>
            </a:extLst>
          </p:cNvPr>
          <p:cNvSpPr>
            <a:spLocks noGrp="1" noChangeArrowheads="1"/>
          </p:cNvSpPr>
          <p:nvPr>
            <p:ph type="body" idx="1"/>
          </p:nvPr>
        </p:nvSpPr>
        <p:spPr>
          <a:xfrm>
            <a:off x="468313" y="1412875"/>
            <a:ext cx="7920037" cy="5040313"/>
          </a:xfrm>
        </p:spPr>
        <p:txBody>
          <a:bodyPr/>
          <a:lstStyle/>
          <a:p>
            <a:pPr eaLnBrk="1" hangingPunct="1">
              <a:lnSpc>
                <a:spcPct val="80000"/>
              </a:lnSpc>
              <a:buFontTx/>
              <a:buNone/>
            </a:pPr>
            <a:r>
              <a:rPr lang="zh-CN" altLang="en-US" sz="2400" b="1"/>
              <a:t> </a:t>
            </a:r>
            <a:r>
              <a:rPr lang="en-US" altLang="en-US" sz="2400"/>
              <a:t>★</a:t>
            </a:r>
            <a:r>
              <a:rPr lang="zh-CN" altLang="en-US" sz="2400" b="1"/>
              <a:t>抽象类</a:t>
            </a:r>
            <a:r>
              <a:rPr lang="en-US" altLang="zh-CN" sz="2400" b="1">
                <a:solidFill>
                  <a:srgbClr val="FF0000"/>
                </a:solidFill>
              </a:rPr>
              <a:t>java.io.Reader</a:t>
            </a:r>
            <a:r>
              <a:rPr lang="zh-CN" altLang="en-US" sz="2400" b="1"/>
              <a:t>是所有字符输入流类型的父类，其中声明了用于读取字符流的有关方法。</a:t>
            </a:r>
            <a:endParaRPr lang="en-US" altLang="zh-CN" sz="2400" b="1"/>
          </a:p>
          <a:p>
            <a:pPr eaLnBrk="1" hangingPunct="1">
              <a:lnSpc>
                <a:spcPct val="80000"/>
              </a:lnSpc>
              <a:buFontTx/>
              <a:buNone/>
            </a:pPr>
            <a:endParaRPr lang="zh-CN" altLang="en-US" sz="2400" b="1"/>
          </a:p>
          <a:p>
            <a:pPr lvl="1" eaLnBrk="1" hangingPunct="1">
              <a:lnSpc>
                <a:spcPct val="80000"/>
              </a:lnSpc>
              <a:buFont typeface="Wingdings" panose="05000000000000000000" pitchFamily="2" charset="2"/>
              <a:buChar char="Ø"/>
            </a:pPr>
            <a:r>
              <a:rPr lang="zh-CN" altLang="en-US" sz="2000" b="1">
                <a:solidFill>
                  <a:srgbClr val="0000CC"/>
                </a:solidFill>
              </a:rPr>
              <a:t>三个基本的</a:t>
            </a:r>
            <a:r>
              <a:rPr lang="en-US" altLang="zh-CN" sz="2000" b="1">
                <a:solidFill>
                  <a:srgbClr val="0000CC"/>
                </a:solidFill>
              </a:rPr>
              <a:t>read</a:t>
            </a:r>
            <a:r>
              <a:rPr lang="zh-CN" altLang="en-US" sz="2000" b="1">
                <a:solidFill>
                  <a:srgbClr val="0000CC"/>
                </a:solidFill>
              </a:rPr>
              <a:t>方法</a:t>
            </a:r>
            <a:r>
              <a:rPr lang="zh-CN" altLang="en-US" sz="2000" b="1"/>
              <a:t>：</a:t>
            </a:r>
          </a:p>
          <a:p>
            <a:pPr lvl="1" eaLnBrk="1" hangingPunct="1">
              <a:lnSpc>
                <a:spcPct val="80000"/>
              </a:lnSpc>
              <a:buFontTx/>
              <a:buNone/>
            </a:pPr>
            <a:r>
              <a:rPr lang="en-US" altLang="zh-CN" sz="2000" b="1"/>
              <a:t>int read()</a:t>
            </a:r>
          </a:p>
          <a:p>
            <a:pPr lvl="1" eaLnBrk="1" hangingPunct="1">
              <a:lnSpc>
                <a:spcPct val="80000"/>
              </a:lnSpc>
              <a:buFontTx/>
              <a:buNone/>
            </a:pPr>
            <a:r>
              <a:rPr lang="en-US" altLang="zh-CN" sz="2000" b="1"/>
              <a:t>int read(char[ ] cbuff)</a:t>
            </a:r>
          </a:p>
          <a:p>
            <a:pPr lvl="1" eaLnBrk="1" hangingPunct="1">
              <a:lnSpc>
                <a:spcPct val="80000"/>
              </a:lnSpc>
              <a:buFontTx/>
              <a:buNone/>
            </a:pPr>
            <a:r>
              <a:rPr lang="en-US" altLang="zh-CN" sz="2000" b="1"/>
              <a:t>int read(char[ ], int offset, int length)</a:t>
            </a:r>
          </a:p>
          <a:p>
            <a:pPr lvl="1" eaLnBrk="1" hangingPunct="1">
              <a:lnSpc>
                <a:spcPct val="80000"/>
              </a:lnSpc>
              <a:buFontTx/>
              <a:buNone/>
            </a:pPr>
            <a:endParaRPr lang="en-US" altLang="zh-CN" sz="2000" b="1"/>
          </a:p>
          <a:p>
            <a:pPr lvl="1" eaLnBrk="1" hangingPunct="1">
              <a:lnSpc>
                <a:spcPct val="80000"/>
              </a:lnSpc>
              <a:buFont typeface="Wingdings" panose="05000000000000000000" pitchFamily="2" charset="2"/>
              <a:buChar char="Ø"/>
            </a:pPr>
            <a:r>
              <a:rPr lang="zh-CN" altLang="en-US" sz="2000" b="1"/>
              <a:t>其他方法：</a:t>
            </a:r>
          </a:p>
          <a:p>
            <a:pPr lvl="1" eaLnBrk="1" hangingPunct="1">
              <a:lnSpc>
                <a:spcPct val="80000"/>
              </a:lnSpc>
              <a:buFontTx/>
              <a:buNone/>
            </a:pPr>
            <a:r>
              <a:rPr lang="en-US" altLang="zh-CN" sz="2000" b="1"/>
              <a:t>void close()</a:t>
            </a:r>
          </a:p>
          <a:p>
            <a:pPr lvl="1" eaLnBrk="1" hangingPunct="1">
              <a:lnSpc>
                <a:spcPct val="80000"/>
              </a:lnSpc>
              <a:buFontTx/>
              <a:buNone/>
            </a:pPr>
            <a:r>
              <a:rPr lang="en-US" altLang="zh-CN" sz="2000" b="1"/>
              <a:t>boolean ready()//</a:t>
            </a:r>
            <a:r>
              <a:rPr lang="zh-CN" altLang="en-US" sz="2000" b="1"/>
              <a:t>判断是否准备读取此流 </a:t>
            </a:r>
          </a:p>
          <a:p>
            <a:pPr lvl="1" eaLnBrk="1" hangingPunct="1">
              <a:lnSpc>
                <a:spcPct val="80000"/>
              </a:lnSpc>
              <a:buFontTx/>
              <a:buNone/>
            </a:pPr>
            <a:r>
              <a:rPr lang="en-US" altLang="zh-CN" sz="2000" b="1"/>
              <a:t>skip(long n)</a:t>
            </a:r>
          </a:p>
          <a:p>
            <a:pPr lvl="1" eaLnBrk="1" hangingPunct="1">
              <a:lnSpc>
                <a:spcPct val="80000"/>
              </a:lnSpc>
              <a:buFontTx/>
              <a:buNone/>
            </a:pPr>
            <a:r>
              <a:rPr lang="en-US" altLang="zh-CN" sz="2000" b="1"/>
              <a:t>boolean markSupported()</a:t>
            </a:r>
          </a:p>
          <a:p>
            <a:pPr lvl="1" eaLnBrk="1" hangingPunct="1">
              <a:lnSpc>
                <a:spcPct val="80000"/>
              </a:lnSpc>
              <a:buFontTx/>
              <a:buNone/>
            </a:pPr>
            <a:r>
              <a:rPr lang="en-US" altLang="zh-CN" sz="2000" b="1"/>
              <a:t>void mark(int readAheadLimit)</a:t>
            </a:r>
          </a:p>
          <a:p>
            <a:pPr lvl="1" eaLnBrk="1" hangingPunct="1">
              <a:lnSpc>
                <a:spcPct val="80000"/>
              </a:lnSpc>
              <a:buFontTx/>
              <a:buNone/>
            </a:pPr>
            <a:r>
              <a:rPr lang="en-US" altLang="zh-CN" sz="2000" b="1"/>
              <a:t>void reset()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Rectangle 2">
            <a:extLst>
              <a:ext uri="{FF2B5EF4-FFF2-40B4-BE49-F238E27FC236}">
                <a16:creationId xmlns:a16="http://schemas.microsoft.com/office/drawing/2014/main" id="{292A204E-4EFF-44F9-89B7-A35FC5C48EE9}"/>
              </a:ext>
            </a:extLst>
          </p:cNvPr>
          <p:cNvSpPr>
            <a:spLocks noGrp="1" noChangeArrowheads="1"/>
          </p:cNvSpPr>
          <p:nvPr>
            <p:ph type="title"/>
          </p:nvPr>
        </p:nvSpPr>
        <p:spPr>
          <a:xfrm>
            <a:off x="457200" y="332656"/>
            <a:ext cx="8229600" cy="1143000"/>
          </a:xfrm>
        </p:spPr>
        <p:txBody>
          <a:bodyPr/>
          <a:lstStyle/>
          <a:p>
            <a:pPr eaLnBrk="1" hangingPunct="1"/>
            <a:r>
              <a:rPr lang="en-US" altLang="zh-CN" sz="3200" b="1"/>
              <a:t>6. writer</a:t>
            </a:r>
            <a:br>
              <a:rPr lang="en-US" altLang="zh-CN" sz="3200" b="1"/>
            </a:br>
            <a:endParaRPr lang="en-US" altLang="zh-CN" sz="3200" b="1"/>
          </a:p>
        </p:txBody>
      </p:sp>
      <p:sp>
        <p:nvSpPr>
          <p:cNvPr id="22531" name="Rectangle 3">
            <a:extLst>
              <a:ext uri="{FF2B5EF4-FFF2-40B4-BE49-F238E27FC236}">
                <a16:creationId xmlns:a16="http://schemas.microsoft.com/office/drawing/2014/main" id="{8A7587EC-0803-42D3-98DE-298F97E8B02D}"/>
              </a:ext>
            </a:extLst>
          </p:cNvPr>
          <p:cNvSpPr>
            <a:spLocks noGrp="1" noChangeArrowheads="1"/>
          </p:cNvSpPr>
          <p:nvPr>
            <p:ph type="body" idx="1"/>
          </p:nvPr>
        </p:nvSpPr>
        <p:spPr>
          <a:xfrm>
            <a:off x="468313" y="1423317"/>
            <a:ext cx="8229600" cy="4525963"/>
          </a:xfrm>
        </p:spPr>
        <p:txBody>
          <a:bodyPr/>
          <a:lstStyle/>
          <a:p>
            <a:pPr eaLnBrk="1" hangingPunct="1">
              <a:lnSpc>
                <a:spcPct val="80000"/>
              </a:lnSpc>
              <a:buFontTx/>
              <a:buNone/>
            </a:pPr>
            <a:r>
              <a:rPr lang="en-US" altLang="en-US" sz="2400"/>
              <a:t>★</a:t>
            </a:r>
            <a:r>
              <a:rPr lang="en-US" altLang="en-US" sz="2400">
                <a:solidFill>
                  <a:srgbClr val="FF0000"/>
                </a:solidFill>
              </a:rPr>
              <a:t> </a:t>
            </a:r>
            <a:r>
              <a:rPr lang="en-US" altLang="zh-CN" sz="2400" b="1">
                <a:solidFill>
                  <a:srgbClr val="FF0000"/>
                </a:solidFill>
              </a:rPr>
              <a:t>java.io.writer</a:t>
            </a:r>
            <a:r>
              <a:rPr lang="zh-CN" altLang="en-US" sz="2400" b="1"/>
              <a:t>与</a:t>
            </a:r>
            <a:r>
              <a:rPr lang="en-US" altLang="zh-CN" sz="2400" b="1"/>
              <a:t>java.io.Reader</a:t>
            </a:r>
            <a:r>
              <a:rPr lang="zh-CN" altLang="en-US" sz="2400" b="1"/>
              <a:t>类对应，是所有字符输出流类型的共同父类。</a:t>
            </a:r>
          </a:p>
          <a:p>
            <a:pPr eaLnBrk="1" hangingPunct="1">
              <a:lnSpc>
                <a:spcPct val="80000"/>
              </a:lnSpc>
              <a:buFontTx/>
              <a:buNone/>
            </a:pPr>
            <a:endParaRPr lang="zh-CN" altLang="en-US" sz="2400" b="1"/>
          </a:p>
          <a:p>
            <a:pPr eaLnBrk="1" hangingPunct="1">
              <a:lnSpc>
                <a:spcPct val="80000"/>
              </a:lnSpc>
              <a:buFont typeface="Wingdings" panose="05000000000000000000" pitchFamily="2" charset="2"/>
              <a:buChar char="u"/>
            </a:pPr>
            <a:r>
              <a:rPr lang="zh-CN" altLang="en-US" sz="2400" b="1"/>
              <a:t>五个基本的</a:t>
            </a:r>
            <a:r>
              <a:rPr lang="en-US" altLang="zh-CN" sz="2400" b="1"/>
              <a:t>write</a:t>
            </a:r>
            <a:r>
              <a:rPr lang="zh-CN" altLang="en-US" sz="2400" b="1"/>
              <a:t>方法：</a:t>
            </a:r>
          </a:p>
          <a:p>
            <a:pPr eaLnBrk="1" hangingPunct="1">
              <a:lnSpc>
                <a:spcPct val="80000"/>
              </a:lnSpc>
              <a:buFont typeface="Wingdings" panose="05000000000000000000" pitchFamily="2" charset="2"/>
              <a:buChar char="Ø"/>
            </a:pPr>
            <a:r>
              <a:rPr lang="en-US" altLang="zh-CN" sz="2400" b="1"/>
              <a:t>void write( int c)</a:t>
            </a:r>
          </a:p>
          <a:p>
            <a:pPr eaLnBrk="1" hangingPunct="1">
              <a:lnSpc>
                <a:spcPct val="80000"/>
              </a:lnSpc>
              <a:buFont typeface="Wingdings" panose="05000000000000000000" pitchFamily="2" charset="2"/>
              <a:buChar char="Ø"/>
            </a:pPr>
            <a:r>
              <a:rPr lang="en-US" altLang="zh-CN" sz="2400" b="1"/>
              <a:t>void write(char [ ] cbuff)</a:t>
            </a:r>
          </a:p>
          <a:p>
            <a:pPr eaLnBrk="1" hangingPunct="1">
              <a:lnSpc>
                <a:spcPct val="80000"/>
              </a:lnSpc>
              <a:buFont typeface="Wingdings" panose="05000000000000000000" pitchFamily="2" charset="2"/>
              <a:buChar char="Ø"/>
            </a:pPr>
            <a:r>
              <a:rPr lang="en-US" altLang="zh-CN" sz="2400" b="1"/>
              <a:t>void write(char [ ] cbuf, int offset, int length)</a:t>
            </a:r>
          </a:p>
          <a:p>
            <a:pPr eaLnBrk="1" hangingPunct="1">
              <a:lnSpc>
                <a:spcPct val="80000"/>
              </a:lnSpc>
              <a:buFont typeface="Wingdings" panose="05000000000000000000" pitchFamily="2" charset="2"/>
              <a:buChar char="Ø"/>
            </a:pPr>
            <a:r>
              <a:rPr lang="en-US" altLang="zh-CN" sz="2400" b="1">
                <a:solidFill>
                  <a:srgbClr val="0000CC"/>
                </a:solidFill>
              </a:rPr>
              <a:t>void write (String string)</a:t>
            </a:r>
          </a:p>
          <a:p>
            <a:pPr eaLnBrk="1" hangingPunct="1">
              <a:lnSpc>
                <a:spcPct val="80000"/>
              </a:lnSpc>
              <a:buFont typeface="Wingdings" panose="05000000000000000000" pitchFamily="2" charset="2"/>
              <a:buChar char="Ø"/>
            </a:pPr>
            <a:r>
              <a:rPr lang="en-US" altLang="zh-CN" sz="2400" b="1">
                <a:solidFill>
                  <a:srgbClr val="0000CC"/>
                </a:solidFill>
              </a:rPr>
              <a:t>void write (String string, int offset, int length)</a:t>
            </a:r>
          </a:p>
          <a:p>
            <a:pPr eaLnBrk="1" hangingPunct="1">
              <a:lnSpc>
                <a:spcPct val="80000"/>
              </a:lnSpc>
              <a:buFontTx/>
              <a:buNone/>
            </a:pPr>
            <a:endParaRPr lang="en-US" altLang="zh-CN" sz="2400" b="1">
              <a:solidFill>
                <a:srgbClr val="0000CC"/>
              </a:solidFill>
            </a:endParaRPr>
          </a:p>
          <a:p>
            <a:pPr eaLnBrk="1" hangingPunct="1">
              <a:lnSpc>
                <a:spcPct val="80000"/>
              </a:lnSpc>
              <a:buFontTx/>
              <a:buNone/>
            </a:pPr>
            <a:r>
              <a:rPr lang="zh-CN" altLang="en-US" sz="2400" b="1"/>
              <a:t>其他方法：</a:t>
            </a:r>
          </a:p>
          <a:p>
            <a:pPr eaLnBrk="1" hangingPunct="1">
              <a:lnSpc>
                <a:spcPct val="80000"/>
              </a:lnSpc>
              <a:buFontTx/>
              <a:buNone/>
            </a:pPr>
            <a:r>
              <a:rPr lang="en-US" altLang="zh-CN" sz="2400" b="1"/>
              <a:t>void close()</a:t>
            </a:r>
          </a:p>
          <a:p>
            <a:pPr eaLnBrk="1" hangingPunct="1">
              <a:lnSpc>
                <a:spcPct val="80000"/>
              </a:lnSpc>
              <a:buFontTx/>
              <a:buNone/>
            </a:pPr>
            <a:r>
              <a:rPr lang="en-US" altLang="zh-CN" sz="2400" b="1"/>
              <a:t>void flush()</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Rectangle 2">
            <a:extLst>
              <a:ext uri="{FF2B5EF4-FFF2-40B4-BE49-F238E27FC236}">
                <a16:creationId xmlns:a16="http://schemas.microsoft.com/office/drawing/2014/main" id="{E816F044-97E3-461C-A0BA-1DF5CACE62D0}"/>
              </a:ext>
            </a:extLst>
          </p:cNvPr>
          <p:cNvSpPr>
            <a:spLocks noGrp="1" noChangeArrowheads="1"/>
          </p:cNvSpPr>
          <p:nvPr>
            <p:ph type="title"/>
          </p:nvPr>
        </p:nvSpPr>
        <p:spPr>
          <a:xfrm>
            <a:off x="457200" y="-27384"/>
            <a:ext cx="8229600" cy="1143000"/>
          </a:xfrm>
        </p:spPr>
        <p:txBody>
          <a:bodyPr/>
          <a:lstStyle/>
          <a:p>
            <a:pPr eaLnBrk="1" hangingPunct="1"/>
            <a:r>
              <a:rPr lang="zh-CN" altLang="en-US" sz="3600" b="1"/>
              <a:t>引子</a:t>
            </a:r>
            <a:r>
              <a:rPr lang="en-US" altLang="zh-CN" sz="3600" b="1"/>
              <a:t>——</a:t>
            </a:r>
            <a:r>
              <a:rPr lang="zh-CN" altLang="en-US" sz="3600" b="1"/>
              <a:t>格式化（输入）输出</a:t>
            </a:r>
          </a:p>
        </p:txBody>
      </p:sp>
      <p:sp>
        <p:nvSpPr>
          <p:cNvPr id="101379" name="Rectangle 3">
            <a:extLst>
              <a:ext uri="{FF2B5EF4-FFF2-40B4-BE49-F238E27FC236}">
                <a16:creationId xmlns:a16="http://schemas.microsoft.com/office/drawing/2014/main" id="{5990B99B-C9C5-4473-A59B-5AC120718CCF}"/>
              </a:ext>
            </a:extLst>
          </p:cNvPr>
          <p:cNvSpPr>
            <a:spLocks noGrp="1" noChangeArrowheads="1"/>
          </p:cNvSpPr>
          <p:nvPr>
            <p:ph type="body" idx="1"/>
          </p:nvPr>
        </p:nvSpPr>
        <p:spPr>
          <a:xfrm>
            <a:off x="457200" y="980902"/>
            <a:ext cx="8229600" cy="5688632"/>
          </a:xfrm>
        </p:spPr>
        <p:txBody>
          <a:bodyPr/>
          <a:lstStyle/>
          <a:p>
            <a:pPr marL="609600" indent="-609600" eaLnBrk="1" hangingPunct="1">
              <a:lnSpc>
                <a:spcPct val="80000"/>
              </a:lnSpc>
              <a:buFontTx/>
              <a:buAutoNum type="arabicPeriod"/>
            </a:pPr>
            <a:r>
              <a:rPr lang="en-US" altLang="zh-CN" sz="2400" b="1" dirty="0" err="1">
                <a:solidFill>
                  <a:srgbClr val="0000CC"/>
                </a:solidFill>
              </a:rPr>
              <a:t>printf</a:t>
            </a:r>
            <a:r>
              <a:rPr lang="en-US" altLang="zh-CN" sz="2400" b="1" dirty="0">
                <a:solidFill>
                  <a:srgbClr val="0000CC"/>
                </a:solidFill>
              </a:rPr>
              <a:t>()</a:t>
            </a:r>
          </a:p>
          <a:p>
            <a:pPr marL="609600" indent="-609600" eaLnBrk="1" hangingPunct="1">
              <a:lnSpc>
                <a:spcPct val="80000"/>
              </a:lnSpc>
              <a:buFontTx/>
              <a:buNone/>
            </a:pPr>
            <a:r>
              <a:rPr lang="en-US" altLang="zh-CN" sz="2400" b="1" dirty="0"/>
              <a:t>	</a:t>
            </a:r>
            <a:r>
              <a:rPr lang="en-US" altLang="en-US" sz="2000" b="1" dirty="0" err="1"/>
              <a:t>int</a:t>
            </a:r>
            <a:r>
              <a:rPr lang="en-US" altLang="en-US" sz="2000" b="1" dirty="0"/>
              <a:t> x=2; float y=0.2f;</a:t>
            </a:r>
          </a:p>
          <a:p>
            <a:pPr marL="609600" indent="-609600" eaLnBrk="1" hangingPunct="1">
              <a:lnSpc>
                <a:spcPct val="80000"/>
              </a:lnSpc>
              <a:buFontTx/>
              <a:buNone/>
            </a:pPr>
            <a:r>
              <a:rPr lang="en-US" altLang="en-US" sz="2000" b="1" dirty="0"/>
              <a:t>	</a:t>
            </a:r>
            <a:r>
              <a:rPr lang="en-US" altLang="en-US" sz="2000" b="1" dirty="0" err="1"/>
              <a:t>System.out.printf</a:t>
            </a:r>
            <a:r>
              <a:rPr lang="en-US" altLang="en-US" sz="2000" b="1" dirty="0"/>
              <a:t>(“%</a:t>
            </a:r>
            <a:r>
              <a:rPr lang="en-US" altLang="en-US" sz="2000" b="1" dirty="0" err="1"/>
              <a:t>d%f</a:t>
            </a:r>
            <a:r>
              <a:rPr lang="en-US" altLang="en-US" sz="2000" b="1" dirty="0"/>
              <a:t>”, x, y);  </a:t>
            </a:r>
            <a:r>
              <a:rPr lang="en-US" altLang="zh-CN" sz="2000" b="1" dirty="0"/>
              <a:t>//2 0.200000</a:t>
            </a:r>
            <a:endParaRPr lang="zh-CN" altLang="en-US" sz="2000" b="1" dirty="0"/>
          </a:p>
          <a:p>
            <a:pPr marL="609600" indent="-609600" eaLnBrk="1" hangingPunct="1">
              <a:lnSpc>
                <a:spcPct val="80000"/>
              </a:lnSpc>
              <a:buFontTx/>
              <a:buNone/>
            </a:pPr>
            <a:r>
              <a:rPr lang="zh-CN" altLang="en-US" sz="2000" b="1" dirty="0"/>
              <a:t>       </a:t>
            </a:r>
            <a:r>
              <a:rPr lang="en-US" altLang="zh-CN" sz="2000" b="1" dirty="0"/>
              <a:t> </a:t>
            </a:r>
            <a:r>
              <a:rPr lang="zh-CN" altLang="en-US" sz="2000" b="1" dirty="0"/>
              <a:t>其中</a:t>
            </a:r>
            <a:r>
              <a:rPr lang="en-US" altLang="zh-CN" sz="2000" b="1" dirty="0"/>
              <a:t>%d </a:t>
            </a:r>
            <a:r>
              <a:rPr lang="zh-CN" altLang="en-US" sz="2000" b="1" dirty="0"/>
              <a:t>表示</a:t>
            </a:r>
            <a:r>
              <a:rPr lang="en-US" altLang="zh-CN" sz="2000" b="1" dirty="0"/>
              <a:t>x</a:t>
            </a:r>
            <a:r>
              <a:rPr lang="zh-CN" altLang="en-US" sz="2000" b="1" dirty="0"/>
              <a:t>是整数， </a:t>
            </a:r>
            <a:r>
              <a:rPr lang="en-US" altLang="zh-CN" sz="2000" b="1" dirty="0"/>
              <a:t>%f</a:t>
            </a:r>
            <a:r>
              <a:rPr lang="zh-CN" altLang="en-US" sz="2000" b="1" dirty="0"/>
              <a:t>表示</a:t>
            </a:r>
            <a:r>
              <a:rPr lang="en-US" altLang="zh-CN" sz="2000" b="1" dirty="0"/>
              <a:t>y</a:t>
            </a:r>
            <a:r>
              <a:rPr lang="zh-CN" altLang="en-US" sz="2000" b="1" dirty="0"/>
              <a:t>是个浮点数</a:t>
            </a:r>
            <a:endParaRPr lang="en-US" altLang="zh-CN" sz="2000" b="1" dirty="0"/>
          </a:p>
          <a:p>
            <a:pPr marL="609600" indent="-609600" eaLnBrk="1" hangingPunct="1">
              <a:lnSpc>
                <a:spcPct val="80000"/>
              </a:lnSpc>
              <a:buFontTx/>
              <a:buNone/>
            </a:pPr>
            <a:endParaRPr lang="zh-CN" altLang="en-US" sz="800" b="1" dirty="0"/>
          </a:p>
          <a:p>
            <a:pPr marL="609600" indent="-609600" eaLnBrk="1" hangingPunct="1">
              <a:lnSpc>
                <a:spcPct val="80000"/>
              </a:lnSpc>
              <a:buFontTx/>
              <a:buNone/>
            </a:pPr>
            <a:r>
              <a:rPr lang="en-US" altLang="zh-CN" sz="2400" b="1" dirty="0">
                <a:solidFill>
                  <a:srgbClr val="0000CC"/>
                </a:solidFill>
              </a:rPr>
              <a:t>2.    </a:t>
            </a:r>
            <a:r>
              <a:rPr lang="en-US" altLang="zh-CN" sz="2400" b="1" dirty="0" err="1">
                <a:solidFill>
                  <a:srgbClr val="0000CC"/>
                </a:solidFill>
              </a:rPr>
              <a:t>System.out.format</a:t>
            </a:r>
            <a:r>
              <a:rPr lang="en-US" altLang="zh-CN" sz="2400" b="1" dirty="0">
                <a:solidFill>
                  <a:srgbClr val="0000CC"/>
                </a:solidFill>
              </a:rPr>
              <a:t>()</a:t>
            </a:r>
          </a:p>
          <a:p>
            <a:pPr marL="609600" indent="-609600" eaLnBrk="1" hangingPunct="1">
              <a:lnSpc>
                <a:spcPct val="80000"/>
              </a:lnSpc>
              <a:buFontTx/>
              <a:buNone/>
            </a:pPr>
            <a:r>
              <a:rPr lang="zh-CN" altLang="en-US" sz="2400" b="1" dirty="0"/>
              <a:t>       </a:t>
            </a:r>
            <a:r>
              <a:rPr lang="zh-CN" altLang="en-US" sz="2000" b="1" dirty="0"/>
              <a:t>等价于 </a:t>
            </a:r>
            <a:r>
              <a:rPr lang="en-US" altLang="zh-CN" sz="2000" b="1" dirty="0" err="1"/>
              <a:t>printf</a:t>
            </a:r>
            <a:r>
              <a:rPr lang="en-US" altLang="zh-CN" sz="2000" b="1" dirty="0"/>
              <a:t>() </a:t>
            </a:r>
          </a:p>
          <a:p>
            <a:pPr marL="609600" indent="-609600" eaLnBrk="1" hangingPunct="1">
              <a:lnSpc>
                <a:spcPct val="80000"/>
              </a:lnSpc>
              <a:buFontTx/>
              <a:buNone/>
            </a:pPr>
            <a:r>
              <a:rPr lang="en-US" altLang="zh-CN" sz="2000" b="1" dirty="0"/>
              <a:t>	</a:t>
            </a:r>
            <a:r>
              <a:rPr lang="en-US" altLang="zh-CN" sz="2000" b="1" dirty="0" err="1"/>
              <a:t>System.out.format</a:t>
            </a:r>
            <a:r>
              <a:rPr lang="en-US" altLang="zh-CN" sz="2000" b="1" dirty="0"/>
              <a:t>("%d %f", x, y); </a:t>
            </a:r>
            <a:r>
              <a:rPr lang="en-US" altLang="en-US" sz="2000" b="1" dirty="0"/>
              <a:t>);  </a:t>
            </a:r>
            <a:r>
              <a:rPr lang="en-US" altLang="zh-CN" sz="2000" b="1" dirty="0"/>
              <a:t>//2 0.200000</a:t>
            </a:r>
          </a:p>
          <a:p>
            <a:pPr marL="609600" indent="-609600" eaLnBrk="1" hangingPunct="1">
              <a:lnSpc>
                <a:spcPct val="80000"/>
              </a:lnSpc>
              <a:buFontTx/>
              <a:buNone/>
            </a:pPr>
            <a:endParaRPr lang="en-US" altLang="zh-CN" sz="800" b="1" dirty="0"/>
          </a:p>
          <a:p>
            <a:pPr marL="609600" indent="-609600" eaLnBrk="1" hangingPunct="1">
              <a:lnSpc>
                <a:spcPct val="80000"/>
              </a:lnSpc>
              <a:buFontTx/>
              <a:buAutoNum type="arabicPeriod" startAt="3"/>
            </a:pPr>
            <a:r>
              <a:rPr lang="en-US" altLang="zh-CN" sz="2400" b="1" dirty="0">
                <a:solidFill>
                  <a:srgbClr val="0000CC"/>
                </a:solidFill>
              </a:rPr>
              <a:t>Formatter f</a:t>
            </a:r>
          </a:p>
          <a:p>
            <a:pPr marL="609600" indent="-609600" eaLnBrk="1" hangingPunct="1">
              <a:lnSpc>
                <a:spcPct val="80000"/>
              </a:lnSpc>
              <a:buFontTx/>
              <a:buNone/>
            </a:pPr>
            <a:r>
              <a:rPr lang="zh-CN" altLang="en-US" sz="2400" b="1" dirty="0"/>
              <a:t>        </a:t>
            </a:r>
            <a:r>
              <a:rPr lang="zh-CN" altLang="en-US" sz="2000" b="1" dirty="0"/>
              <a:t>可以将</a:t>
            </a:r>
            <a:r>
              <a:rPr lang="en-US" altLang="zh-CN" sz="2000" b="1" dirty="0"/>
              <a:t>Formatter</a:t>
            </a:r>
            <a:r>
              <a:rPr lang="zh-CN" altLang="en-US" sz="2000" b="1" dirty="0"/>
              <a:t>看作一个翻译器，它将格式化字符串与数据翻译成需要的结果。当创建一个</a:t>
            </a:r>
            <a:r>
              <a:rPr lang="en-US" altLang="zh-CN" sz="2000" b="1" dirty="0"/>
              <a:t>Formatter</a:t>
            </a:r>
            <a:r>
              <a:rPr lang="zh-CN" altLang="en-US" sz="2000" b="1" dirty="0"/>
              <a:t>对象时，需要向其构造器传递一些信息，告诉它最终的结果将向哪里输出，可以接受多种输出目的地，最常用的是</a:t>
            </a:r>
            <a:r>
              <a:rPr lang="en-US" altLang="zh-CN" sz="2000" b="1" dirty="0" err="1"/>
              <a:t>PrintStream</a:t>
            </a:r>
            <a:r>
              <a:rPr lang="en-US" altLang="zh-CN" sz="2000" b="1" dirty="0"/>
              <a:t>(), </a:t>
            </a:r>
            <a:r>
              <a:rPr lang="en-US" altLang="zh-CN" sz="2000" b="1" dirty="0" err="1"/>
              <a:t>OutputStream</a:t>
            </a:r>
            <a:r>
              <a:rPr lang="en-US" altLang="zh-CN" sz="2000" b="1" dirty="0"/>
              <a:t> </a:t>
            </a:r>
            <a:r>
              <a:rPr lang="zh-CN" altLang="en-US" sz="2000" b="1" dirty="0"/>
              <a:t>和</a:t>
            </a:r>
            <a:r>
              <a:rPr lang="en-US" altLang="zh-CN" sz="2000" b="1" dirty="0"/>
              <a:t>File</a:t>
            </a:r>
            <a:r>
              <a:rPr lang="zh-CN" altLang="en-US" sz="2000" b="1" dirty="0"/>
              <a:t>。</a:t>
            </a:r>
            <a:endParaRPr lang="en-US" altLang="zh-CN" sz="2000" b="1" dirty="0"/>
          </a:p>
          <a:p>
            <a:pPr marL="609600" indent="-609600" eaLnBrk="1" hangingPunct="1">
              <a:lnSpc>
                <a:spcPct val="80000"/>
              </a:lnSpc>
              <a:buFontTx/>
              <a:buNone/>
            </a:pPr>
            <a:endParaRPr lang="zh-CN" altLang="en-US" sz="800" b="1" dirty="0"/>
          </a:p>
          <a:p>
            <a:pPr marL="609600" indent="-609600" eaLnBrk="1" hangingPunct="1">
              <a:lnSpc>
                <a:spcPct val="80000"/>
              </a:lnSpc>
              <a:buFontTx/>
              <a:buNone/>
            </a:pPr>
            <a:r>
              <a:rPr lang="en-US" altLang="zh-CN" sz="2000" b="1" dirty="0"/>
              <a:t>		Formatter formatter = new Formatter(</a:t>
            </a:r>
            <a:r>
              <a:rPr lang="en-US" altLang="zh-CN" sz="2000" b="1" dirty="0" err="1"/>
              <a:t>System.out</a:t>
            </a:r>
            <a:r>
              <a:rPr lang="en-US" altLang="zh-CN" sz="2000" b="1" dirty="0"/>
              <a:t>) ;</a:t>
            </a:r>
          </a:p>
          <a:p>
            <a:pPr marL="609600" indent="-609600" eaLnBrk="1" hangingPunct="1">
              <a:lnSpc>
                <a:spcPct val="80000"/>
              </a:lnSpc>
              <a:buFontTx/>
              <a:buNone/>
            </a:pPr>
            <a:r>
              <a:rPr lang="en-US" altLang="zh-CN" sz="2000" b="1" dirty="0"/>
              <a:t>		</a:t>
            </a:r>
            <a:r>
              <a:rPr lang="en-US" altLang="zh-CN" sz="2000" b="1" dirty="0" err="1"/>
              <a:t>formatter.format</a:t>
            </a:r>
            <a:r>
              <a:rPr lang="en-US" altLang="zh-CN" sz="2000" b="1" dirty="0"/>
              <a:t>( …… );</a:t>
            </a:r>
          </a:p>
          <a:p>
            <a:pPr marL="609600" indent="-609600" eaLnBrk="1" hangingPunct="1">
              <a:buFontTx/>
              <a:buNone/>
            </a:pPr>
            <a:r>
              <a:rPr lang="en-US" altLang="zh-CN" sz="2400" b="1" dirty="0">
                <a:solidFill>
                  <a:srgbClr val="0000CC"/>
                </a:solidFill>
              </a:rPr>
              <a:t>4. 	String</a:t>
            </a:r>
            <a:r>
              <a:rPr lang="zh-CN" altLang="en-US" sz="2400" b="1" dirty="0">
                <a:solidFill>
                  <a:srgbClr val="0000CC"/>
                </a:solidFill>
              </a:rPr>
              <a:t>类的静态</a:t>
            </a:r>
            <a:r>
              <a:rPr lang="en-US" altLang="zh-CN" sz="2400" b="1" dirty="0">
                <a:solidFill>
                  <a:srgbClr val="0000CC"/>
                </a:solidFill>
              </a:rPr>
              <a:t>format</a:t>
            </a:r>
            <a:r>
              <a:rPr lang="zh-CN" altLang="en-US" sz="2400" b="1" dirty="0">
                <a:solidFill>
                  <a:srgbClr val="0000CC"/>
                </a:solidFill>
              </a:rPr>
              <a:t>方法</a:t>
            </a:r>
          </a:p>
          <a:p>
            <a:pPr marL="609600" indent="-609600" eaLnBrk="1" hangingPunct="1">
              <a:buFontTx/>
              <a:buNone/>
            </a:pPr>
            <a:r>
              <a:rPr lang="en-US" altLang="zh-CN" sz="2400" b="1" dirty="0"/>
              <a:t>	</a:t>
            </a:r>
            <a:r>
              <a:rPr lang="en-US" altLang="zh-CN" sz="2000" b="1" dirty="0" err="1"/>
              <a:t>String.format</a:t>
            </a:r>
            <a:r>
              <a:rPr lang="en-US" altLang="zh-CN" sz="2000" b="1" dirty="0"/>
              <a:t>(“%2d  %.2f”, x, y</a:t>
            </a:r>
            <a:r>
              <a:rPr lang="en-US" altLang="en-US" sz="2000" b="1" dirty="0"/>
              <a:t>);  </a:t>
            </a:r>
            <a:r>
              <a:rPr lang="en-US" altLang="zh-CN" sz="2000" b="1" dirty="0"/>
              <a:t>//</a:t>
            </a:r>
            <a:r>
              <a:rPr lang="zh-CN" altLang="en-US" sz="2000" b="1" dirty="0"/>
              <a:t>返回</a:t>
            </a:r>
            <a:r>
              <a:rPr lang="en-US" altLang="zh-CN" sz="2000" b="1" dirty="0"/>
              <a:t>String</a:t>
            </a:r>
            <a:r>
              <a:rPr lang="zh-CN" altLang="en-US" sz="2000" b="1" dirty="0"/>
              <a:t>类型</a:t>
            </a:r>
            <a:r>
              <a:rPr lang="en-US" altLang="zh-CN" sz="2000" b="1" dirty="0"/>
              <a:t>2  0.20</a:t>
            </a:r>
          </a:p>
          <a:p>
            <a:pPr marL="609600" indent="-609600" algn="ctr" eaLnBrk="1" hangingPunct="1">
              <a:lnSpc>
                <a:spcPct val="80000"/>
              </a:lnSpc>
              <a:buFontTx/>
              <a:buNone/>
            </a:pPr>
            <a:endParaRPr lang="en-US" altLang="zh-CN" sz="2000" b="1" dirty="0"/>
          </a:p>
          <a:p>
            <a:pPr marL="609600" indent="-609600" eaLnBrk="1" hangingPunct="1">
              <a:lnSpc>
                <a:spcPct val="80000"/>
              </a:lnSpc>
              <a:buFontTx/>
              <a:buNone/>
            </a:pPr>
            <a:endParaRPr lang="zh-CN" altLang="en-US" sz="2400" b="1"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554" name="Picture 5">
            <a:extLst>
              <a:ext uri="{FF2B5EF4-FFF2-40B4-BE49-F238E27FC236}">
                <a16:creationId xmlns:a16="http://schemas.microsoft.com/office/drawing/2014/main" id="{DDE771D8-1089-406A-B675-48BFABDCAF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578" name="Picture 4">
            <a:extLst>
              <a:ext uri="{FF2B5EF4-FFF2-40B4-BE49-F238E27FC236}">
                <a16:creationId xmlns:a16="http://schemas.microsoft.com/office/drawing/2014/main" id="{AB782EFB-5790-4EAA-8AA8-A13CE9DB69A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91440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a:extLst>
              <a:ext uri="{FF2B5EF4-FFF2-40B4-BE49-F238E27FC236}">
                <a16:creationId xmlns:a16="http://schemas.microsoft.com/office/drawing/2014/main" id="{BE51DCAF-FFF0-486D-8CED-B9123CD3B28C}"/>
              </a:ext>
            </a:extLst>
          </p:cNvPr>
          <p:cNvSpPr>
            <a:spLocks noGrp="1" noChangeArrowheads="1"/>
          </p:cNvSpPr>
          <p:nvPr>
            <p:ph type="title"/>
          </p:nvPr>
        </p:nvSpPr>
        <p:spPr>
          <a:xfrm>
            <a:off x="457200" y="116632"/>
            <a:ext cx="8229600" cy="1143000"/>
          </a:xfrm>
        </p:spPr>
        <p:txBody>
          <a:bodyPr/>
          <a:lstStyle/>
          <a:p>
            <a:pPr eaLnBrk="1" hangingPunct="1"/>
            <a:r>
              <a:rPr lang="en-US" altLang="zh-CN" sz="3200" b="1"/>
              <a:t>7. </a:t>
            </a:r>
            <a:r>
              <a:rPr lang="zh-CN" altLang="en-US" sz="3200" b="1"/>
              <a:t>常用</a:t>
            </a:r>
            <a:r>
              <a:rPr lang="en-US" altLang="zh-CN" sz="3200" b="1"/>
              <a:t>I/O</a:t>
            </a:r>
            <a:r>
              <a:rPr lang="zh-CN" altLang="en-US" sz="3200" b="1"/>
              <a:t>流类型（</a:t>
            </a:r>
            <a:r>
              <a:rPr lang="en-US" altLang="zh-CN" sz="3200" b="1"/>
              <a:t>1</a:t>
            </a:r>
            <a:r>
              <a:rPr lang="zh-CN" altLang="en-US" sz="3200" b="1"/>
              <a:t>）</a:t>
            </a:r>
          </a:p>
        </p:txBody>
      </p:sp>
      <p:sp>
        <p:nvSpPr>
          <p:cNvPr id="25603" name="Rectangle 3">
            <a:extLst>
              <a:ext uri="{FF2B5EF4-FFF2-40B4-BE49-F238E27FC236}">
                <a16:creationId xmlns:a16="http://schemas.microsoft.com/office/drawing/2014/main" id="{AE3F232A-B799-4C35-8C98-4FDBA33CB858}"/>
              </a:ext>
            </a:extLst>
          </p:cNvPr>
          <p:cNvSpPr>
            <a:spLocks noGrp="1" noChangeArrowheads="1"/>
          </p:cNvSpPr>
          <p:nvPr>
            <p:ph type="body" idx="1"/>
          </p:nvPr>
        </p:nvSpPr>
        <p:spPr>
          <a:xfrm>
            <a:off x="483380" y="1384449"/>
            <a:ext cx="8229600" cy="5068887"/>
          </a:xfrm>
        </p:spPr>
        <p:txBody>
          <a:bodyPr/>
          <a:lstStyle/>
          <a:p>
            <a:pPr eaLnBrk="1" hangingPunct="1">
              <a:lnSpc>
                <a:spcPct val="80000"/>
              </a:lnSpc>
              <a:buFontTx/>
              <a:buNone/>
            </a:pPr>
            <a:r>
              <a:rPr lang="en-US" altLang="en-US" sz="2400" dirty="0"/>
              <a:t>★ </a:t>
            </a:r>
            <a:r>
              <a:rPr lang="en-US" altLang="zh-CN" sz="2400" b="1" dirty="0" err="1">
                <a:solidFill>
                  <a:srgbClr val="FF0000"/>
                </a:solidFill>
              </a:rPr>
              <a:t>FileInputStream</a:t>
            </a:r>
            <a:r>
              <a:rPr lang="en-US" altLang="zh-CN" sz="2400" b="1" dirty="0">
                <a:solidFill>
                  <a:srgbClr val="FF0000"/>
                </a:solidFill>
              </a:rPr>
              <a:t> / </a:t>
            </a:r>
            <a:r>
              <a:rPr lang="en-US" altLang="zh-CN" sz="2400" b="1" dirty="0" err="1">
                <a:solidFill>
                  <a:srgbClr val="FF0000"/>
                </a:solidFill>
              </a:rPr>
              <a:t>FileOutputStream</a:t>
            </a:r>
            <a:endParaRPr lang="en-US" altLang="zh-CN" sz="2400" b="1" dirty="0">
              <a:solidFill>
                <a:srgbClr val="FF0000"/>
              </a:solidFill>
            </a:endParaRPr>
          </a:p>
          <a:p>
            <a:pPr eaLnBrk="1" hangingPunct="1">
              <a:lnSpc>
                <a:spcPct val="80000"/>
              </a:lnSpc>
              <a:buFontTx/>
              <a:buNone/>
            </a:pPr>
            <a:r>
              <a:rPr lang="en-US" altLang="zh-CN" sz="2400" b="1" dirty="0" err="1"/>
              <a:t>FileInputStream</a:t>
            </a:r>
            <a:r>
              <a:rPr lang="en-US" altLang="zh-CN" sz="2400" b="1" dirty="0"/>
              <a:t> </a:t>
            </a:r>
            <a:r>
              <a:rPr lang="zh-CN" altLang="en-US" sz="2400" b="1" dirty="0"/>
              <a:t>用于读取本地文件中字节数据</a:t>
            </a:r>
          </a:p>
          <a:p>
            <a:pPr eaLnBrk="1" hangingPunct="1">
              <a:lnSpc>
                <a:spcPct val="80000"/>
              </a:lnSpc>
              <a:buFontTx/>
              <a:buNone/>
            </a:pPr>
            <a:r>
              <a:rPr lang="en-US" altLang="zh-CN" sz="2400" b="1" dirty="0" err="1"/>
              <a:t>FileOutputStream</a:t>
            </a:r>
            <a:r>
              <a:rPr lang="zh-CN" altLang="en-US" sz="2400" b="1" dirty="0"/>
              <a:t>用于将字节数据写出到文件</a:t>
            </a:r>
          </a:p>
          <a:p>
            <a:pPr eaLnBrk="1" hangingPunct="1">
              <a:lnSpc>
                <a:spcPct val="80000"/>
              </a:lnSpc>
              <a:buFontTx/>
              <a:buNone/>
            </a:pPr>
            <a:endParaRPr lang="zh-CN" altLang="en-US" sz="2400" b="1" dirty="0"/>
          </a:p>
          <a:p>
            <a:pPr eaLnBrk="1" hangingPunct="1">
              <a:lnSpc>
                <a:spcPct val="80000"/>
              </a:lnSpc>
              <a:buFontTx/>
              <a:buNone/>
            </a:pPr>
            <a:r>
              <a:rPr lang="en-US" altLang="en-US" sz="2400" dirty="0"/>
              <a:t>★ </a:t>
            </a:r>
            <a:r>
              <a:rPr lang="en-US" altLang="zh-CN" sz="2400" b="1" dirty="0" err="1">
                <a:solidFill>
                  <a:srgbClr val="FF0000"/>
                </a:solidFill>
              </a:rPr>
              <a:t>FileReader</a:t>
            </a:r>
            <a:r>
              <a:rPr lang="en-US" altLang="zh-CN" sz="2400" b="1" dirty="0">
                <a:solidFill>
                  <a:srgbClr val="FF0000"/>
                </a:solidFill>
              </a:rPr>
              <a:t>/</a:t>
            </a:r>
            <a:r>
              <a:rPr lang="en-US" altLang="zh-CN" sz="2400" b="1" dirty="0" err="1">
                <a:solidFill>
                  <a:srgbClr val="FF0000"/>
                </a:solidFill>
              </a:rPr>
              <a:t>FileWriter</a:t>
            </a:r>
            <a:endParaRPr lang="en-US" altLang="zh-CN" sz="2400" b="1" dirty="0">
              <a:solidFill>
                <a:srgbClr val="FF0000"/>
              </a:solidFill>
            </a:endParaRPr>
          </a:p>
          <a:p>
            <a:pPr eaLnBrk="1" hangingPunct="1">
              <a:lnSpc>
                <a:spcPct val="80000"/>
              </a:lnSpc>
              <a:buFontTx/>
              <a:buNone/>
            </a:pPr>
            <a:r>
              <a:rPr lang="en-US" altLang="zh-CN" sz="2400" b="1" dirty="0" err="1"/>
              <a:t>FileReader</a:t>
            </a:r>
            <a:r>
              <a:rPr lang="zh-CN" altLang="en-US" sz="2400" b="1" dirty="0"/>
              <a:t>用于以字符为单位读取文本文件</a:t>
            </a:r>
          </a:p>
          <a:p>
            <a:pPr eaLnBrk="1" hangingPunct="1">
              <a:lnSpc>
                <a:spcPct val="80000"/>
              </a:lnSpc>
              <a:buFontTx/>
              <a:buNone/>
            </a:pPr>
            <a:r>
              <a:rPr lang="en-US" altLang="zh-CN" sz="2400" b="1" dirty="0" err="1"/>
              <a:t>FileWriter</a:t>
            </a:r>
            <a:r>
              <a:rPr lang="zh-CN" altLang="en-US" sz="2400" b="1" dirty="0"/>
              <a:t>类用于将字符数据写出到文本文件中</a:t>
            </a:r>
          </a:p>
          <a:p>
            <a:pPr eaLnBrk="1" hangingPunct="1">
              <a:lnSpc>
                <a:spcPct val="80000"/>
              </a:lnSpc>
              <a:buFontTx/>
              <a:buNone/>
            </a:pPr>
            <a:endParaRPr lang="zh-CN" altLang="en-US" sz="2400" b="1" dirty="0"/>
          </a:p>
          <a:p>
            <a:pPr eaLnBrk="1" hangingPunct="1">
              <a:lnSpc>
                <a:spcPct val="80000"/>
              </a:lnSpc>
              <a:buFontTx/>
              <a:buNone/>
            </a:pPr>
            <a:r>
              <a:rPr lang="en-US" altLang="en-US" sz="2400" dirty="0"/>
              <a:t>★ </a:t>
            </a:r>
            <a:r>
              <a:rPr lang="en-US" altLang="zh-CN" sz="2400" b="1" dirty="0" err="1">
                <a:solidFill>
                  <a:srgbClr val="FF0000"/>
                </a:solidFill>
              </a:rPr>
              <a:t>BufferedReader</a:t>
            </a:r>
            <a:r>
              <a:rPr lang="en-US" altLang="zh-CN" sz="2400" b="1" dirty="0">
                <a:solidFill>
                  <a:srgbClr val="FF0000"/>
                </a:solidFill>
              </a:rPr>
              <a:t>/</a:t>
            </a:r>
            <a:r>
              <a:rPr lang="en-US" altLang="zh-CN" sz="2400" b="1" dirty="0" err="1">
                <a:solidFill>
                  <a:srgbClr val="FF0000"/>
                </a:solidFill>
              </a:rPr>
              <a:t>BufferedWriter</a:t>
            </a:r>
            <a:endParaRPr lang="en-US" altLang="zh-CN" sz="2400" b="1" dirty="0">
              <a:solidFill>
                <a:srgbClr val="FF0000"/>
              </a:solidFill>
            </a:endParaRPr>
          </a:p>
          <a:p>
            <a:pPr eaLnBrk="1" hangingPunct="1">
              <a:lnSpc>
                <a:spcPct val="80000"/>
              </a:lnSpc>
              <a:buFontTx/>
              <a:buNone/>
            </a:pPr>
            <a:r>
              <a:rPr lang="en-US" altLang="zh-CN" sz="2400" b="1" dirty="0" err="1"/>
              <a:t>BufferedReader</a:t>
            </a:r>
            <a:r>
              <a:rPr lang="en-US" altLang="zh-CN" sz="2400" b="1" dirty="0"/>
              <a:t> </a:t>
            </a:r>
            <a:r>
              <a:rPr lang="zh-CN" altLang="en-US" sz="2400" b="1" dirty="0"/>
              <a:t>用于缓冲读取字符，</a:t>
            </a:r>
            <a:r>
              <a:rPr lang="en-US" altLang="zh-CN" sz="2400" b="1" dirty="0" err="1"/>
              <a:t>BufferedWriter</a:t>
            </a:r>
            <a:r>
              <a:rPr lang="zh-CN" altLang="en-US" sz="2400" b="1" dirty="0"/>
              <a:t>则提供字符的缓冲写出功能。</a:t>
            </a:r>
            <a:r>
              <a:rPr lang="zh-CN" altLang="zh-CN" sz="2400" b="1" dirty="0"/>
              <a:t>除了Reader和Writer中提供的基本的读写方法外，增加对整行字符的处理</a:t>
            </a:r>
            <a:r>
              <a:rPr lang="zh-CN" altLang="en-US" sz="2400" b="1" dirty="0"/>
              <a:t>：</a:t>
            </a:r>
          </a:p>
          <a:p>
            <a:pPr eaLnBrk="1" hangingPunct="1">
              <a:lnSpc>
                <a:spcPct val="80000"/>
              </a:lnSpc>
              <a:buFontTx/>
              <a:buNone/>
            </a:pPr>
            <a:r>
              <a:rPr lang="zh-CN" altLang="en-US" sz="2400" b="1" dirty="0">
                <a:solidFill>
                  <a:srgbClr val="0000CC"/>
                </a:solidFill>
              </a:rPr>
              <a:t>	</a:t>
            </a:r>
            <a:r>
              <a:rPr lang="en-US" altLang="zh-CN" sz="2400" b="1" dirty="0" err="1">
                <a:solidFill>
                  <a:srgbClr val="0000CC"/>
                </a:solidFill>
              </a:rPr>
              <a:t>readLine</a:t>
            </a:r>
            <a:r>
              <a:rPr lang="en-US" altLang="zh-CN" sz="2400" b="1" dirty="0">
                <a:solidFill>
                  <a:srgbClr val="0000CC"/>
                </a:solidFill>
              </a:rPr>
              <a:t>() </a:t>
            </a:r>
            <a:r>
              <a:rPr lang="zh-CN" altLang="en-US" sz="2400" b="1" dirty="0">
                <a:solidFill>
                  <a:srgbClr val="0000CC"/>
                </a:solidFill>
              </a:rPr>
              <a:t>读取一个文本行。</a:t>
            </a:r>
            <a:r>
              <a:rPr lang="zh-CN" altLang="en-US" sz="2400" dirty="0">
                <a:solidFill>
                  <a:srgbClr val="0000CC"/>
                </a:solidFill>
              </a:rPr>
              <a:t> </a:t>
            </a:r>
            <a:endParaRPr lang="zh-CN" altLang="en-US" sz="2400" b="1" dirty="0">
              <a:solidFill>
                <a:srgbClr val="0000CC"/>
              </a:solidFill>
            </a:endParaRPr>
          </a:p>
          <a:p>
            <a:pPr eaLnBrk="1" hangingPunct="1">
              <a:lnSpc>
                <a:spcPct val="80000"/>
              </a:lnSpc>
              <a:buFontTx/>
              <a:buNone/>
            </a:pPr>
            <a:r>
              <a:rPr lang="zh-CN" altLang="en-US" sz="2400" b="1" dirty="0">
                <a:solidFill>
                  <a:srgbClr val="0000CC"/>
                </a:solidFill>
              </a:rPr>
              <a:t>	</a:t>
            </a:r>
            <a:r>
              <a:rPr lang="en-US" altLang="zh-CN" sz="2400" b="1" dirty="0" err="1">
                <a:solidFill>
                  <a:srgbClr val="0000CC"/>
                </a:solidFill>
              </a:rPr>
              <a:t>newLine</a:t>
            </a:r>
            <a:r>
              <a:rPr lang="en-US" altLang="zh-CN" sz="2400" b="1" dirty="0">
                <a:solidFill>
                  <a:srgbClr val="0000CC"/>
                </a:solidFill>
              </a:rPr>
              <a:t>() </a:t>
            </a:r>
            <a:r>
              <a:rPr lang="zh-CN" altLang="en-US" sz="2400" b="1" dirty="0">
                <a:solidFill>
                  <a:srgbClr val="0000CC"/>
                </a:solidFill>
              </a:rPr>
              <a:t>写入一个行分隔符</a:t>
            </a:r>
            <a:r>
              <a:rPr lang="zh-CN" altLang="en-US" sz="2400" dirty="0">
                <a:solidFill>
                  <a:srgbClr val="0000CC"/>
                </a:solidFill>
              </a:rPr>
              <a:t> </a:t>
            </a:r>
            <a:endParaRPr lang="zh-CN" altLang="en-US" sz="2400" b="1" dirty="0">
              <a:solidFill>
                <a:srgbClr val="0000CC"/>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3">
            <a:extLst>
              <a:ext uri="{FF2B5EF4-FFF2-40B4-BE49-F238E27FC236}">
                <a16:creationId xmlns:a16="http://schemas.microsoft.com/office/drawing/2014/main" id="{A6093076-797E-4CAB-9C9F-CE40A54D4907}"/>
              </a:ext>
            </a:extLst>
          </p:cNvPr>
          <p:cNvSpPr>
            <a:spLocks noGrp="1" noChangeArrowheads="1"/>
          </p:cNvSpPr>
          <p:nvPr>
            <p:ph type="body" idx="1"/>
          </p:nvPr>
        </p:nvSpPr>
        <p:spPr>
          <a:xfrm>
            <a:off x="179388" y="260350"/>
            <a:ext cx="8686800" cy="6337300"/>
          </a:xfrm>
        </p:spPr>
        <p:txBody>
          <a:bodyPr/>
          <a:lstStyle/>
          <a:p>
            <a:pPr eaLnBrk="1" hangingPunct="1">
              <a:lnSpc>
                <a:spcPct val="80000"/>
              </a:lnSpc>
              <a:buFontTx/>
              <a:buNone/>
            </a:pPr>
            <a:r>
              <a:rPr lang="en-US" altLang="zh-CN" sz="2200" b="1" dirty="0"/>
              <a:t>import </a:t>
            </a:r>
            <a:r>
              <a:rPr lang="en-US" altLang="zh-CN" sz="2200" b="1" dirty="0" err="1"/>
              <a:t>java.io</a:t>
            </a:r>
            <a:r>
              <a:rPr lang="en-US" altLang="zh-CN" sz="2200" b="1" dirty="0"/>
              <a:t>.*;</a:t>
            </a:r>
          </a:p>
          <a:p>
            <a:pPr eaLnBrk="1" hangingPunct="1">
              <a:lnSpc>
                <a:spcPct val="80000"/>
              </a:lnSpc>
              <a:buFontTx/>
              <a:buNone/>
            </a:pPr>
            <a:r>
              <a:rPr lang="en-US" altLang="zh-CN" sz="2200" b="1" dirty="0"/>
              <a:t>public class FileStreamDemo1{</a:t>
            </a:r>
          </a:p>
          <a:p>
            <a:pPr eaLnBrk="1" hangingPunct="1">
              <a:lnSpc>
                <a:spcPct val="80000"/>
              </a:lnSpc>
              <a:buFontTx/>
              <a:buNone/>
            </a:pPr>
            <a:r>
              <a:rPr lang="en-US" altLang="zh-CN" sz="2200" b="1" dirty="0"/>
              <a:t>	public static void main(String [ ] </a:t>
            </a:r>
            <a:r>
              <a:rPr lang="en-US" altLang="zh-CN" sz="2200" b="1" dirty="0" err="1"/>
              <a:t>args</a:t>
            </a:r>
            <a:r>
              <a:rPr lang="en-US" altLang="zh-CN" sz="2200" b="1" dirty="0"/>
              <a:t>){</a:t>
            </a:r>
          </a:p>
          <a:p>
            <a:pPr eaLnBrk="1" hangingPunct="1">
              <a:lnSpc>
                <a:spcPct val="80000"/>
              </a:lnSpc>
              <a:buFontTx/>
              <a:buNone/>
            </a:pPr>
            <a:r>
              <a:rPr lang="en-US" altLang="zh-CN" sz="2200" b="1" dirty="0"/>
              <a:t>		try{</a:t>
            </a:r>
          </a:p>
          <a:p>
            <a:pPr eaLnBrk="1" hangingPunct="1">
              <a:lnSpc>
                <a:spcPct val="80000"/>
              </a:lnSpc>
              <a:buFontTx/>
              <a:buNone/>
            </a:pPr>
            <a:r>
              <a:rPr lang="en-US" altLang="zh-CN" sz="2200" b="1" dirty="0"/>
              <a:t>		   </a:t>
            </a:r>
            <a:r>
              <a:rPr lang="en-US" altLang="zh-CN" sz="2200" b="1" dirty="0" err="1">
                <a:solidFill>
                  <a:srgbClr val="0000CC"/>
                </a:solidFill>
              </a:rPr>
              <a:t>FileInputStream</a:t>
            </a:r>
            <a:r>
              <a:rPr lang="en-US" altLang="zh-CN" sz="2200" b="1" dirty="0">
                <a:solidFill>
                  <a:srgbClr val="0000CC"/>
                </a:solidFill>
              </a:rPr>
              <a:t> </a:t>
            </a:r>
            <a:r>
              <a:rPr lang="en-US" altLang="zh-CN" sz="2200" b="1" dirty="0" err="1">
                <a:solidFill>
                  <a:srgbClr val="0000CC"/>
                </a:solidFill>
              </a:rPr>
              <a:t>fis</a:t>
            </a:r>
            <a:r>
              <a:rPr lang="en-US" altLang="zh-CN" sz="2200" b="1" dirty="0">
                <a:solidFill>
                  <a:srgbClr val="0000CC"/>
                </a:solidFill>
              </a:rPr>
              <a:t> = new </a:t>
            </a:r>
            <a:r>
              <a:rPr lang="en-US" altLang="zh-CN" sz="2200" b="1" dirty="0" err="1">
                <a:solidFill>
                  <a:srgbClr val="0000CC"/>
                </a:solidFill>
              </a:rPr>
              <a:t>FileInputStream</a:t>
            </a:r>
            <a:r>
              <a:rPr lang="en-US" altLang="zh-CN" sz="2200" b="1" dirty="0">
                <a:solidFill>
                  <a:srgbClr val="0000CC"/>
                </a:solidFill>
              </a:rPr>
              <a:t>("</a:t>
            </a:r>
            <a:r>
              <a:rPr lang="en-US" altLang="zh-CN" sz="2200" b="1" dirty="0" err="1">
                <a:solidFill>
                  <a:srgbClr val="0000CC"/>
                </a:solidFill>
              </a:rPr>
              <a:t>a.jpg</a:t>
            </a:r>
            <a:r>
              <a:rPr lang="en-US" altLang="zh-CN" sz="2200" b="1" dirty="0">
                <a:solidFill>
                  <a:srgbClr val="0000CC"/>
                </a:solidFill>
              </a:rPr>
              <a:t>");</a:t>
            </a:r>
          </a:p>
          <a:p>
            <a:pPr eaLnBrk="1" hangingPunct="1">
              <a:lnSpc>
                <a:spcPct val="80000"/>
              </a:lnSpc>
              <a:buFontTx/>
              <a:buNone/>
            </a:pPr>
            <a:r>
              <a:rPr lang="en-US" altLang="zh-CN" sz="2200" b="1" dirty="0">
                <a:solidFill>
                  <a:srgbClr val="0000CC"/>
                </a:solidFill>
              </a:rPr>
              <a:t>		    </a:t>
            </a:r>
            <a:r>
              <a:rPr lang="en-US" altLang="zh-CN" sz="2200" b="1" dirty="0" err="1">
                <a:solidFill>
                  <a:srgbClr val="0000CC"/>
                </a:solidFill>
              </a:rPr>
              <a:t>FileOutputStream</a:t>
            </a:r>
            <a:r>
              <a:rPr lang="en-US" altLang="zh-CN" sz="2200" b="1" dirty="0">
                <a:solidFill>
                  <a:srgbClr val="0000CC"/>
                </a:solidFill>
              </a:rPr>
              <a:t> </a:t>
            </a:r>
            <a:r>
              <a:rPr lang="en-US" altLang="zh-CN" sz="2200" b="1" dirty="0" err="1">
                <a:solidFill>
                  <a:srgbClr val="0000CC"/>
                </a:solidFill>
              </a:rPr>
              <a:t>fos</a:t>
            </a:r>
            <a:r>
              <a:rPr lang="en-US" altLang="zh-CN" sz="2200" b="1" dirty="0">
                <a:solidFill>
                  <a:srgbClr val="0000CC"/>
                </a:solidFill>
              </a:rPr>
              <a:t> = new </a:t>
            </a:r>
            <a:r>
              <a:rPr lang="en-US" altLang="zh-CN" sz="2200" b="1" dirty="0" err="1">
                <a:solidFill>
                  <a:srgbClr val="0000CC"/>
                </a:solidFill>
              </a:rPr>
              <a:t>FileOutputStream</a:t>
            </a:r>
            <a:r>
              <a:rPr lang="en-US" altLang="zh-CN" sz="2200" b="1" dirty="0">
                <a:solidFill>
                  <a:srgbClr val="0000CC"/>
                </a:solidFill>
              </a:rPr>
              <a:t>("</a:t>
            </a:r>
            <a:r>
              <a:rPr lang="en-US" altLang="zh-CN" sz="2200" b="1" dirty="0" err="1">
                <a:solidFill>
                  <a:srgbClr val="0000CC"/>
                </a:solidFill>
              </a:rPr>
              <a:t>b.jpg</a:t>
            </a:r>
            <a:r>
              <a:rPr lang="en-US" altLang="zh-CN" sz="2200" b="1" dirty="0">
                <a:solidFill>
                  <a:srgbClr val="0000CC"/>
                </a:solidFill>
              </a:rPr>
              <a:t>");</a:t>
            </a:r>
          </a:p>
          <a:p>
            <a:pPr eaLnBrk="1" hangingPunct="1">
              <a:lnSpc>
                <a:spcPct val="80000"/>
              </a:lnSpc>
              <a:buFontTx/>
              <a:buNone/>
            </a:pPr>
            <a:r>
              <a:rPr lang="en-US" altLang="zh-CN" sz="2200" b="1" dirty="0">
                <a:solidFill>
                  <a:srgbClr val="0000CC"/>
                </a:solidFill>
              </a:rPr>
              <a:t>					</a:t>
            </a:r>
            <a:r>
              <a:rPr lang="en-US" altLang="zh-CN" sz="2200" b="1" dirty="0"/>
              <a:t>				</a:t>
            </a:r>
          </a:p>
          <a:p>
            <a:pPr eaLnBrk="1" hangingPunct="1">
              <a:lnSpc>
                <a:spcPct val="80000"/>
              </a:lnSpc>
              <a:buFontTx/>
              <a:buNone/>
            </a:pPr>
            <a:r>
              <a:rPr lang="en-US" altLang="zh-CN" sz="2200" b="1" dirty="0"/>
              <a:t>		      </a:t>
            </a:r>
            <a:r>
              <a:rPr lang="en-US" altLang="zh-CN" sz="2200" b="1" dirty="0" err="1"/>
              <a:t>int</a:t>
            </a:r>
            <a:r>
              <a:rPr lang="en-US" altLang="zh-CN" sz="2200" b="1" dirty="0"/>
              <a:t> count = </a:t>
            </a:r>
            <a:r>
              <a:rPr lang="en-US" altLang="zh-CN" sz="2200" b="1" dirty="0" err="1">
                <a:solidFill>
                  <a:srgbClr val="0000CC"/>
                </a:solidFill>
              </a:rPr>
              <a:t>fis.read</a:t>
            </a:r>
            <a:r>
              <a:rPr lang="en-US" altLang="zh-CN" sz="2200" b="1" dirty="0">
                <a:solidFill>
                  <a:srgbClr val="0000CC"/>
                </a:solidFill>
              </a:rPr>
              <a:t>();</a:t>
            </a:r>
          </a:p>
          <a:p>
            <a:pPr eaLnBrk="1" hangingPunct="1">
              <a:lnSpc>
                <a:spcPct val="80000"/>
              </a:lnSpc>
              <a:buFontTx/>
              <a:buNone/>
            </a:pPr>
            <a:r>
              <a:rPr lang="en-US" altLang="zh-CN" sz="2200" b="1" dirty="0"/>
              <a:t>		      while (</a:t>
            </a:r>
            <a:r>
              <a:rPr lang="en-US" altLang="zh-CN" sz="2200" b="1" dirty="0">
                <a:solidFill>
                  <a:srgbClr val="0000CC"/>
                </a:solidFill>
              </a:rPr>
              <a:t>count != -1</a:t>
            </a:r>
            <a:r>
              <a:rPr lang="en-US" altLang="zh-CN" sz="2200" b="1" dirty="0"/>
              <a:t> ) {  // </a:t>
            </a:r>
            <a:r>
              <a:rPr lang="zh-CN" altLang="en-US" sz="2200" b="1" dirty="0"/>
              <a:t>当没有读到文件末尾时</a:t>
            </a:r>
          </a:p>
          <a:p>
            <a:pPr eaLnBrk="1" hangingPunct="1">
              <a:lnSpc>
                <a:spcPct val="80000"/>
              </a:lnSpc>
              <a:buFontTx/>
              <a:buNone/>
            </a:pPr>
            <a:r>
              <a:rPr lang="zh-CN" altLang="en-US" sz="2200" b="1" dirty="0"/>
              <a:t>				</a:t>
            </a:r>
            <a:r>
              <a:rPr lang="en-US" altLang="zh-CN" sz="2200" b="1" dirty="0" err="1">
                <a:solidFill>
                  <a:srgbClr val="0000CC"/>
                </a:solidFill>
              </a:rPr>
              <a:t>fos.write</a:t>
            </a:r>
            <a:r>
              <a:rPr lang="en-US" altLang="zh-CN" sz="2200" b="1" dirty="0">
                <a:solidFill>
                  <a:srgbClr val="0000CC"/>
                </a:solidFill>
              </a:rPr>
              <a:t>(count);				</a:t>
            </a:r>
          </a:p>
          <a:p>
            <a:pPr eaLnBrk="1" hangingPunct="1">
              <a:lnSpc>
                <a:spcPct val="80000"/>
              </a:lnSpc>
              <a:buFontTx/>
              <a:buNone/>
            </a:pPr>
            <a:r>
              <a:rPr lang="en-US" altLang="zh-CN" sz="2200" b="1" dirty="0">
                <a:solidFill>
                  <a:srgbClr val="0000CC"/>
                </a:solidFill>
              </a:rPr>
              <a:t>				count = </a:t>
            </a:r>
            <a:r>
              <a:rPr lang="en-US" altLang="zh-CN" sz="2200" b="1" dirty="0" err="1">
                <a:solidFill>
                  <a:srgbClr val="0000CC"/>
                </a:solidFill>
              </a:rPr>
              <a:t>fis.read</a:t>
            </a:r>
            <a:r>
              <a:rPr lang="en-US" altLang="zh-CN" sz="2200" b="1" dirty="0">
                <a:solidFill>
                  <a:srgbClr val="0000CC"/>
                </a:solidFill>
              </a:rPr>
              <a:t>();	</a:t>
            </a:r>
          </a:p>
          <a:p>
            <a:pPr eaLnBrk="1" hangingPunct="1">
              <a:lnSpc>
                <a:spcPct val="80000"/>
              </a:lnSpc>
              <a:buFontTx/>
              <a:buNone/>
            </a:pPr>
            <a:r>
              <a:rPr lang="en-US" altLang="zh-CN" sz="2200" b="1" dirty="0"/>
              <a:t>			}</a:t>
            </a:r>
          </a:p>
          <a:p>
            <a:pPr eaLnBrk="1" hangingPunct="1">
              <a:lnSpc>
                <a:spcPct val="80000"/>
              </a:lnSpc>
              <a:buFontTx/>
              <a:buNone/>
            </a:pPr>
            <a:r>
              <a:rPr lang="en-US" altLang="zh-CN" sz="2200" b="1" dirty="0"/>
              <a:t>			</a:t>
            </a:r>
            <a:r>
              <a:rPr lang="en-US" altLang="zh-CN" sz="2200" b="1" dirty="0" err="1">
                <a:solidFill>
                  <a:srgbClr val="0000CC"/>
                </a:solidFill>
              </a:rPr>
              <a:t>fis.close</a:t>
            </a:r>
            <a:r>
              <a:rPr lang="en-US" altLang="zh-CN" sz="2200" b="1" dirty="0">
                <a:solidFill>
                  <a:srgbClr val="0000CC"/>
                </a:solidFill>
              </a:rPr>
              <a:t>();</a:t>
            </a:r>
          </a:p>
          <a:p>
            <a:pPr eaLnBrk="1" hangingPunct="1">
              <a:lnSpc>
                <a:spcPct val="80000"/>
              </a:lnSpc>
              <a:buFontTx/>
              <a:buNone/>
            </a:pPr>
            <a:r>
              <a:rPr lang="en-US" altLang="zh-CN" sz="2200" b="1" dirty="0">
                <a:solidFill>
                  <a:srgbClr val="0000CC"/>
                </a:solidFill>
              </a:rPr>
              <a:t>			</a:t>
            </a:r>
            <a:r>
              <a:rPr lang="en-US" altLang="zh-CN" sz="2200" b="1" dirty="0" err="1">
                <a:solidFill>
                  <a:srgbClr val="0000CC"/>
                </a:solidFill>
              </a:rPr>
              <a:t>fos.close</a:t>
            </a:r>
            <a:r>
              <a:rPr lang="en-US" altLang="zh-CN" sz="2200" b="1" dirty="0">
                <a:solidFill>
                  <a:srgbClr val="0000CC"/>
                </a:solidFill>
              </a:rPr>
              <a:t>();</a:t>
            </a:r>
          </a:p>
          <a:p>
            <a:pPr eaLnBrk="1" hangingPunct="1">
              <a:lnSpc>
                <a:spcPct val="80000"/>
              </a:lnSpc>
              <a:buFontTx/>
              <a:buNone/>
            </a:pPr>
            <a:r>
              <a:rPr lang="en-US" altLang="zh-CN" sz="2200" b="1" dirty="0"/>
              <a:t>		} catch(</a:t>
            </a:r>
            <a:r>
              <a:rPr lang="en-US" altLang="zh-CN" sz="2200" b="1" dirty="0" err="1"/>
              <a:t>IOException</a:t>
            </a:r>
            <a:r>
              <a:rPr lang="en-US" altLang="zh-CN" sz="2200" b="1" dirty="0"/>
              <a:t> e) {</a:t>
            </a:r>
          </a:p>
          <a:p>
            <a:pPr eaLnBrk="1" hangingPunct="1">
              <a:lnSpc>
                <a:spcPct val="80000"/>
              </a:lnSpc>
              <a:buFontTx/>
              <a:buNone/>
            </a:pPr>
            <a:r>
              <a:rPr lang="en-US" altLang="zh-CN" sz="2200" b="1" dirty="0"/>
              <a:t>			</a:t>
            </a:r>
            <a:r>
              <a:rPr lang="en-US" altLang="zh-CN" sz="2200" b="1" dirty="0" err="1"/>
              <a:t>e.printStackTrace</a:t>
            </a:r>
            <a:r>
              <a:rPr lang="en-US" altLang="zh-CN" sz="2200" b="1" dirty="0"/>
              <a:t>();</a:t>
            </a:r>
          </a:p>
          <a:p>
            <a:pPr eaLnBrk="1" hangingPunct="1">
              <a:lnSpc>
                <a:spcPct val="80000"/>
              </a:lnSpc>
              <a:buFontTx/>
              <a:buNone/>
            </a:pPr>
            <a:r>
              <a:rPr lang="en-US" altLang="zh-CN" sz="2200" b="1" dirty="0"/>
              <a:t>		}</a:t>
            </a:r>
          </a:p>
          <a:p>
            <a:pPr eaLnBrk="1" hangingPunct="1">
              <a:lnSpc>
                <a:spcPct val="80000"/>
              </a:lnSpc>
              <a:buFontTx/>
              <a:buNone/>
            </a:pPr>
            <a:r>
              <a:rPr lang="en-US" altLang="zh-CN" sz="2200" b="1" dirty="0"/>
              <a:t>	}</a:t>
            </a:r>
          </a:p>
          <a:p>
            <a:pPr eaLnBrk="1" hangingPunct="1">
              <a:lnSpc>
                <a:spcPct val="80000"/>
              </a:lnSpc>
              <a:buFontTx/>
              <a:buNone/>
            </a:pPr>
            <a:r>
              <a:rPr lang="en-US" altLang="zh-CN" sz="2200" b="1" dirty="0"/>
              <a:t>}</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3">
            <a:extLst>
              <a:ext uri="{FF2B5EF4-FFF2-40B4-BE49-F238E27FC236}">
                <a16:creationId xmlns:a16="http://schemas.microsoft.com/office/drawing/2014/main" id="{99E8225E-70D8-491C-9E0C-9D03ADD80E47}"/>
              </a:ext>
            </a:extLst>
          </p:cNvPr>
          <p:cNvSpPr>
            <a:spLocks noGrp="1" noChangeArrowheads="1"/>
          </p:cNvSpPr>
          <p:nvPr>
            <p:ph type="body" idx="1"/>
          </p:nvPr>
        </p:nvSpPr>
        <p:spPr>
          <a:xfrm>
            <a:off x="179388" y="215900"/>
            <a:ext cx="8964612" cy="6453188"/>
          </a:xfrm>
        </p:spPr>
        <p:txBody>
          <a:bodyPr/>
          <a:lstStyle/>
          <a:p>
            <a:pPr eaLnBrk="1" hangingPunct="1">
              <a:lnSpc>
                <a:spcPct val="80000"/>
              </a:lnSpc>
              <a:buFontTx/>
              <a:buNone/>
            </a:pPr>
            <a:r>
              <a:rPr lang="en-US" altLang="zh-CN" sz="2200" b="1" dirty="0"/>
              <a:t>import </a:t>
            </a:r>
            <a:r>
              <a:rPr lang="en-US" altLang="zh-CN" sz="2200" b="1" dirty="0" err="1"/>
              <a:t>java.io</a:t>
            </a:r>
            <a:r>
              <a:rPr lang="en-US" altLang="zh-CN" sz="2200" b="1" dirty="0"/>
              <a:t>.*;</a:t>
            </a:r>
          </a:p>
          <a:p>
            <a:pPr eaLnBrk="1" hangingPunct="1">
              <a:lnSpc>
                <a:spcPct val="80000"/>
              </a:lnSpc>
              <a:buFontTx/>
              <a:buNone/>
            </a:pPr>
            <a:r>
              <a:rPr lang="en-US" altLang="zh-CN" sz="2200" b="1" dirty="0"/>
              <a:t>public class FileStreamDemo2{</a:t>
            </a:r>
          </a:p>
          <a:p>
            <a:pPr eaLnBrk="1" hangingPunct="1">
              <a:lnSpc>
                <a:spcPct val="80000"/>
              </a:lnSpc>
              <a:buFontTx/>
              <a:buNone/>
            </a:pPr>
            <a:r>
              <a:rPr lang="en-US" altLang="zh-CN" sz="2200" b="1" dirty="0"/>
              <a:t>	public static void main(String [ ] </a:t>
            </a:r>
            <a:r>
              <a:rPr lang="en-US" altLang="zh-CN" sz="2200" b="1" dirty="0" err="1"/>
              <a:t>args</a:t>
            </a:r>
            <a:r>
              <a:rPr lang="en-US" altLang="zh-CN" sz="2200" b="1" dirty="0"/>
              <a:t>){</a:t>
            </a:r>
          </a:p>
          <a:p>
            <a:pPr eaLnBrk="1" hangingPunct="1">
              <a:lnSpc>
                <a:spcPct val="80000"/>
              </a:lnSpc>
              <a:buFontTx/>
              <a:buNone/>
            </a:pPr>
            <a:r>
              <a:rPr lang="en-US" altLang="zh-CN" sz="2200" b="1" dirty="0"/>
              <a:t>		try{</a:t>
            </a:r>
          </a:p>
          <a:p>
            <a:pPr eaLnBrk="1" hangingPunct="1">
              <a:lnSpc>
                <a:spcPct val="80000"/>
              </a:lnSpc>
              <a:buFontTx/>
              <a:buNone/>
            </a:pPr>
            <a:r>
              <a:rPr lang="en-US" altLang="zh-CN" sz="2200" b="1" dirty="0"/>
              <a:t>		      </a:t>
            </a:r>
            <a:r>
              <a:rPr lang="en-US" altLang="zh-CN" sz="2200" b="1" dirty="0" err="1"/>
              <a:t>FileInputStream</a:t>
            </a:r>
            <a:r>
              <a:rPr lang="en-US" altLang="zh-CN" sz="2200" b="1" dirty="0"/>
              <a:t> </a:t>
            </a:r>
            <a:r>
              <a:rPr lang="en-US" altLang="zh-CN" sz="2200" b="1" dirty="0" err="1"/>
              <a:t>fis</a:t>
            </a:r>
            <a:r>
              <a:rPr lang="en-US" altLang="zh-CN" sz="2200" b="1" dirty="0"/>
              <a:t> = new </a:t>
            </a:r>
            <a:r>
              <a:rPr lang="en-US" altLang="zh-CN" sz="2200" b="1" dirty="0" err="1"/>
              <a:t>FileInputStream</a:t>
            </a:r>
            <a:r>
              <a:rPr lang="en-US" altLang="zh-CN" sz="2200" b="1" dirty="0"/>
              <a:t>("</a:t>
            </a:r>
            <a:r>
              <a:rPr lang="en-US" altLang="zh-CN" sz="2200" b="1" dirty="0" err="1"/>
              <a:t>a.jpg</a:t>
            </a:r>
            <a:r>
              <a:rPr lang="en-US" altLang="zh-CN" sz="2200" b="1" dirty="0"/>
              <a:t>");</a:t>
            </a:r>
          </a:p>
          <a:p>
            <a:pPr eaLnBrk="1" hangingPunct="1">
              <a:lnSpc>
                <a:spcPct val="80000"/>
              </a:lnSpc>
              <a:buFontTx/>
              <a:buNone/>
            </a:pPr>
            <a:r>
              <a:rPr lang="en-US" altLang="zh-CN" sz="2200" b="1" dirty="0"/>
              <a:t>		      </a:t>
            </a:r>
            <a:r>
              <a:rPr lang="en-US" altLang="zh-CN" sz="2200" b="1" dirty="0" err="1"/>
              <a:t>FileOutputStream</a:t>
            </a:r>
            <a:r>
              <a:rPr lang="en-US" altLang="zh-CN" sz="2200" b="1" dirty="0"/>
              <a:t> </a:t>
            </a:r>
            <a:r>
              <a:rPr lang="en-US" altLang="zh-CN" sz="2200" b="1" dirty="0" err="1"/>
              <a:t>fos</a:t>
            </a:r>
            <a:r>
              <a:rPr lang="en-US" altLang="zh-CN" sz="2200" b="1" dirty="0"/>
              <a:t> = new </a:t>
            </a:r>
            <a:r>
              <a:rPr lang="en-US" altLang="zh-CN" sz="2200" b="1" dirty="0" err="1"/>
              <a:t>FileOutputStream</a:t>
            </a:r>
            <a:r>
              <a:rPr lang="en-US" altLang="zh-CN" sz="2200" b="1" dirty="0"/>
              <a:t>("</a:t>
            </a:r>
            <a:r>
              <a:rPr lang="en-US" altLang="zh-CN" sz="2200" b="1" dirty="0" err="1"/>
              <a:t>b.jpg</a:t>
            </a:r>
            <a:r>
              <a:rPr lang="en-US" altLang="zh-CN" sz="2200" b="1" dirty="0"/>
              <a:t>“);	      </a:t>
            </a:r>
            <a:r>
              <a:rPr lang="en-US" altLang="zh-CN" sz="2200" b="1" dirty="0">
                <a:solidFill>
                  <a:srgbClr val="0000CC"/>
                </a:solidFill>
              </a:rPr>
              <a:t>byte[ ] b = new byte[1024];</a:t>
            </a:r>
          </a:p>
          <a:p>
            <a:pPr eaLnBrk="1" hangingPunct="1">
              <a:lnSpc>
                <a:spcPct val="80000"/>
              </a:lnSpc>
              <a:buFontTx/>
              <a:buNone/>
            </a:pPr>
            <a:r>
              <a:rPr lang="en-US" altLang="zh-CN" sz="2200" b="1" dirty="0">
                <a:solidFill>
                  <a:srgbClr val="0000CC"/>
                </a:solidFill>
              </a:rPr>
              <a:t>		      </a:t>
            </a:r>
            <a:r>
              <a:rPr lang="en-US" altLang="zh-CN" sz="2200" b="1" dirty="0" err="1">
                <a:solidFill>
                  <a:srgbClr val="0000CC"/>
                </a:solidFill>
              </a:rPr>
              <a:t>int</a:t>
            </a:r>
            <a:r>
              <a:rPr lang="en-US" altLang="zh-CN" sz="2200" b="1" dirty="0">
                <a:solidFill>
                  <a:srgbClr val="0000CC"/>
                </a:solidFill>
              </a:rPr>
              <a:t> count = </a:t>
            </a:r>
            <a:r>
              <a:rPr lang="en-US" altLang="zh-CN" sz="2200" b="1" dirty="0" err="1">
                <a:solidFill>
                  <a:srgbClr val="0000CC"/>
                </a:solidFill>
              </a:rPr>
              <a:t>fis.read</a:t>
            </a:r>
            <a:r>
              <a:rPr lang="en-US" altLang="zh-CN" sz="2200" b="1" dirty="0">
                <a:solidFill>
                  <a:srgbClr val="0000CC"/>
                </a:solidFill>
              </a:rPr>
              <a:t>(b);		</a:t>
            </a:r>
            <a:r>
              <a:rPr lang="en-US" altLang="zh-CN" sz="2200" b="1" dirty="0"/>
              <a:t>	</a:t>
            </a:r>
          </a:p>
          <a:p>
            <a:pPr eaLnBrk="1" hangingPunct="1">
              <a:lnSpc>
                <a:spcPct val="80000"/>
              </a:lnSpc>
              <a:buFontTx/>
              <a:buNone/>
            </a:pPr>
            <a:r>
              <a:rPr lang="en-US" altLang="zh-CN" sz="2200" b="1" dirty="0"/>
              <a:t>		      while (count != -1 ){</a:t>
            </a:r>
          </a:p>
          <a:p>
            <a:pPr eaLnBrk="1" hangingPunct="1">
              <a:lnSpc>
                <a:spcPct val="80000"/>
              </a:lnSpc>
              <a:buFontTx/>
              <a:buNone/>
            </a:pPr>
            <a:r>
              <a:rPr lang="en-US" altLang="zh-CN" sz="2200" b="1" dirty="0"/>
              <a:t>				</a:t>
            </a:r>
            <a:r>
              <a:rPr lang="en-US" altLang="zh-CN" sz="2200" b="1" dirty="0" err="1"/>
              <a:t>fos.write</a:t>
            </a:r>
            <a:r>
              <a:rPr lang="en-US" altLang="zh-CN" sz="2200" b="1" dirty="0"/>
              <a:t>(</a:t>
            </a:r>
            <a:r>
              <a:rPr lang="en-US" altLang="zh-CN" sz="2200" b="1" dirty="0">
                <a:solidFill>
                  <a:srgbClr val="0000CC"/>
                </a:solidFill>
              </a:rPr>
              <a:t>b, 0, count</a:t>
            </a:r>
            <a:r>
              <a:rPr lang="en-US" altLang="zh-CN" sz="2200" b="1" dirty="0"/>
              <a:t>);</a:t>
            </a:r>
          </a:p>
          <a:p>
            <a:pPr eaLnBrk="1" hangingPunct="1">
              <a:lnSpc>
                <a:spcPct val="80000"/>
              </a:lnSpc>
              <a:buFontTx/>
              <a:buNone/>
            </a:pPr>
            <a:r>
              <a:rPr lang="en-US" altLang="zh-CN" sz="2200" b="1" dirty="0"/>
              <a:t>				count = </a:t>
            </a:r>
            <a:r>
              <a:rPr lang="en-US" altLang="zh-CN" sz="2200" b="1" dirty="0" err="1"/>
              <a:t>fis.read</a:t>
            </a:r>
            <a:r>
              <a:rPr lang="en-US" altLang="zh-CN" sz="2200" b="1" dirty="0"/>
              <a:t>(</a:t>
            </a:r>
            <a:r>
              <a:rPr lang="en-US" altLang="zh-CN" sz="2200" b="1" dirty="0">
                <a:solidFill>
                  <a:srgbClr val="0000CC"/>
                </a:solidFill>
              </a:rPr>
              <a:t>b</a:t>
            </a:r>
            <a:r>
              <a:rPr lang="en-US" altLang="zh-CN" sz="2200" b="1" dirty="0"/>
              <a:t>);</a:t>
            </a:r>
          </a:p>
          <a:p>
            <a:pPr eaLnBrk="1" hangingPunct="1">
              <a:lnSpc>
                <a:spcPct val="80000"/>
              </a:lnSpc>
              <a:buFontTx/>
              <a:buNone/>
            </a:pPr>
            <a:r>
              <a:rPr lang="en-US" altLang="zh-CN" sz="2200" b="1" dirty="0"/>
              <a:t>			}</a:t>
            </a:r>
          </a:p>
          <a:p>
            <a:pPr eaLnBrk="1" hangingPunct="1">
              <a:lnSpc>
                <a:spcPct val="80000"/>
              </a:lnSpc>
              <a:buFontTx/>
              <a:buNone/>
            </a:pPr>
            <a:r>
              <a:rPr lang="en-US" altLang="zh-CN" sz="2200" b="1" dirty="0"/>
              <a:t>			</a:t>
            </a:r>
            <a:r>
              <a:rPr lang="en-US" altLang="zh-CN" sz="2200" b="1" dirty="0" err="1"/>
              <a:t>fis.close</a:t>
            </a:r>
            <a:r>
              <a:rPr lang="en-US" altLang="zh-CN" sz="2200" b="1" dirty="0"/>
              <a:t>();</a:t>
            </a:r>
          </a:p>
          <a:p>
            <a:pPr eaLnBrk="1" hangingPunct="1">
              <a:lnSpc>
                <a:spcPct val="80000"/>
              </a:lnSpc>
              <a:buFontTx/>
              <a:buNone/>
            </a:pPr>
            <a:r>
              <a:rPr lang="en-US" altLang="zh-CN" sz="2200" b="1" dirty="0"/>
              <a:t>			</a:t>
            </a:r>
            <a:r>
              <a:rPr lang="en-US" altLang="zh-CN" sz="2200" b="1" dirty="0" err="1"/>
              <a:t>fos.close</a:t>
            </a:r>
            <a:r>
              <a:rPr lang="en-US" altLang="zh-CN" sz="2200" b="1" dirty="0"/>
              <a:t>();</a:t>
            </a:r>
          </a:p>
          <a:p>
            <a:pPr eaLnBrk="1" hangingPunct="1">
              <a:lnSpc>
                <a:spcPct val="80000"/>
              </a:lnSpc>
              <a:buFontTx/>
              <a:buNone/>
            </a:pPr>
            <a:r>
              <a:rPr lang="en-US" altLang="zh-CN" sz="2200" b="1" dirty="0"/>
              <a:t>		} catch(</a:t>
            </a:r>
            <a:r>
              <a:rPr lang="en-US" altLang="zh-CN" sz="2200" b="1" dirty="0" err="1"/>
              <a:t>IOException</a:t>
            </a:r>
            <a:r>
              <a:rPr lang="en-US" altLang="zh-CN" sz="2200" b="1" dirty="0"/>
              <a:t> e) {</a:t>
            </a:r>
          </a:p>
          <a:p>
            <a:pPr eaLnBrk="1" hangingPunct="1">
              <a:lnSpc>
                <a:spcPct val="80000"/>
              </a:lnSpc>
              <a:buFontTx/>
              <a:buNone/>
            </a:pPr>
            <a:r>
              <a:rPr lang="en-US" altLang="zh-CN" sz="2200" b="1" dirty="0"/>
              <a:t>			</a:t>
            </a:r>
            <a:r>
              <a:rPr lang="en-US" altLang="zh-CN" sz="2200" b="1" dirty="0" err="1"/>
              <a:t>e.printStackTrace</a:t>
            </a:r>
            <a:r>
              <a:rPr lang="en-US" altLang="zh-CN" sz="2200" b="1" dirty="0"/>
              <a:t>();</a:t>
            </a:r>
          </a:p>
          <a:p>
            <a:pPr eaLnBrk="1" hangingPunct="1">
              <a:lnSpc>
                <a:spcPct val="80000"/>
              </a:lnSpc>
              <a:buFontTx/>
              <a:buNone/>
            </a:pPr>
            <a:r>
              <a:rPr lang="en-US" altLang="zh-CN" sz="2200" b="1" dirty="0"/>
              <a:t>		}</a:t>
            </a:r>
          </a:p>
          <a:p>
            <a:pPr eaLnBrk="1" hangingPunct="1">
              <a:lnSpc>
                <a:spcPct val="80000"/>
              </a:lnSpc>
              <a:buFontTx/>
              <a:buNone/>
            </a:pPr>
            <a:r>
              <a:rPr lang="en-US" altLang="zh-CN" sz="2200" b="1" dirty="0"/>
              <a:t>	}</a:t>
            </a:r>
          </a:p>
          <a:p>
            <a:pPr eaLnBrk="1" hangingPunct="1">
              <a:lnSpc>
                <a:spcPct val="80000"/>
              </a:lnSpc>
              <a:buFontTx/>
              <a:buNone/>
            </a:pPr>
            <a:r>
              <a:rPr lang="en-US" altLang="zh-CN" sz="2200" b="1" dirty="0"/>
              <a:t>}</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3">
            <a:extLst>
              <a:ext uri="{FF2B5EF4-FFF2-40B4-BE49-F238E27FC236}">
                <a16:creationId xmlns:a16="http://schemas.microsoft.com/office/drawing/2014/main" id="{4ACA67A2-02A8-4E67-9EDD-85F968C9B7A7}"/>
              </a:ext>
            </a:extLst>
          </p:cNvPr>
          <p:cNvSpPr>
            <a:spLocks noGrp="1" noChangeArrowheads="1"/>
          </p:cNvSpPr>
          <p:nvPr>
            <p:ph type="body" idx="1"/>
          </p:nvPr>
        </p:nvSpPr>
        <p:spPr>
          <a:xfrm>
            <a:off x="312738" y="404813"/>
            <a:ext cx="8435975" cy="5976937"/>
          </a:xfrm>
        </p:spPr>
        <p:txBody>
          <a:bodyPr/>
          <a:lstStyle/>
          <a:p>
            <a:pPr eaLnBrk="1" hangingPunct="1">
              <a:lnSpc>
                <a:spcPct val="80000"/>
              </a:lnSpc>
              <a:buFontTx/>
              <a:buNone/>
            </a:pPr>
            <a:r>
              <a:rPr lang="en-US" altLang="zh-CN" sz="2200" b="1" dirty="0"/>
              <a:t>import </a:t>
            </a:r>
            <a:r>
              <a:rPr lang="en-US" altLang="zh-CN" sz="2200" b="1" dirty="0" err="1"/>
              <a:t>java.io</a:t>
            </a:r>
            <a:r>
              <a:rPr lang="en-US" altLang="zh-CN" sz="2200" b="1" dirty="0"/>
              <a:t>.*;</a:t>
            </a:r>
          </a:p>
          <a:p>
            <a:pPr eaLnBrk="1" hangingPunct="1">
              <a:lnSpc>
                <a:spcPct val="80000"/>
              </a:lnSpc>
              <a:buFontTx/>
              <a:buNone/>
            </a:pPr>
            <a:r>
              <a:rPr lang="en-US" altLang="zh-CN" sz="2200" b="1" dirty="0"/>
              <a:t>public class </a:t>
            </a:r>
            <a:r>
              <a:rPr lang="en-US" altLang="zh-CN" sz="2200" b="1" dirty="0" err="1"/>
              <a:t>FileReaderDemo</a:t>
            </a:r>
            <a:r>
              <a:rPr lang="en-US" altLang="zh-CN" sz="2200" b="1" dirty="0"/>
              <a:t>{</a:t>
            </a:r>
          </a:p>
          <a:p>
            <a:pPr eaLnBrk="1" hangingPunct="1">
              <a:lnSpc>
                <a:spcPct val="80000"/>
              </a:lnSpc>
              <a:buFontTx/>
              <a:buNone/>
            </a:pPr>
            <a:r>
              <a:rPr lang="en-US" altLang="zh-CN" sz="2200" b="1" dirty="0"/>
              <a:t>	public static void main(String [ ] </a:t>
            </a:r>
            <a:r>
              <a:rPr lang="en-US" altLang="zh-CN" sz="2200" b="1" dirty="0" err="1"/>
              <a:t>args</a:t>
            </a:r>
            <a:r>
              <a:rPr lang="en-US" altLang="zh-CN" sz="2200" b="1" dirty="0"/>
              <a:t>) {</a:t>
            </a:r>
          </a:p>
          <a:p>
            <a:pPr eaLnBrk="1" hangingPunct="1">
              <a:lnSpc>
                <a:spcPct val="80000"/>
              </a:lnSpc>
              <a:buFontTx/>
              <a:buNone/>
            </a:pPr>
            <a:r>
              <a:rPr lang="en-US" altLang="zh-CN" sz="2200" b="1" dirty="0"/>
              <a:t>		try{</a:t>
            </a:r>
          </a:p>
          <a:p>
            <a:pPr eaLnBrk="1" hangingPunct="1">
              <a:lnSpc>
                <a:spcPct val="80000"/>
              </a:lnSpc>
              <a:buFontTx/>
              <a:buNone/>
            </a:pPr>
            <a:r>
              <a:rPr lang="en-US" altLang="zh-CN" sz="2200" b="1" dirty="0"/>
              <a:t>		   </a:t>
            </a:r>
            <a:r>
              <a:rPr lang="en-US" altLang="zh-CN" sz="2200" b="1" dirty="0" err="1">
                <a:solidFill>
                  <a:srgbClr val="0000CC"/>
                </a:solidFill>
              </a:rPr>
              <a:t>FileReader</a:t>
            </a:r>
            <a:r>
              <a:rPr lang="en-US" altLang="zh-CN" sz="2200" b="1" dirty="0">
                <a:solidFill>
                  <a:srgbClr val="0000CC"/>
                </a:solidFill>
              </a:rPr>
              <a:t> input = new </a:t>
            </a:r>
            <a:r>
              <a:rPr lang="en-US" altLang="zh-CN" sz="2200" b="1" dirty="0" err="1">
                <a:solidFill>
                  <a:srgbClr val="0000CC"/>
                </a:solidFill>
              </a:rPr>
              <a:t>FileReader</a:t>
            </a:r>
            <a:r>
              <a:rPr lang="en-US" altLang="zh-CN" sz="2200" b="1" dirty="0">
                <a:solidFill>
                  <a:srgbClr val="0000CC"/>
                </a:solidFill>
              </a:rPr>
              <a:t>("</a:t>
            </a:r>
            <a:r>
              <a:rPr lang="en-US" altLang="zh-CN" sz="2200" b="1" dirty="0" err="1">
                <a:solidFill>
                  <a:srgbClr val="0000CC"/>
                </a:solidFill>
              </a:rPr>
              <a:t>A.txt</a:t>
            </a:r>
            <a:r>
              <a:rPr lang="en-US" altLang="zh-CN" sz="2200" b="1" dirty="0">
                <a:solidFill>
                  <a:srgbClr val="0000CC"/>
                </a:solidFill>
              </a:rPr>
              <a:t>");</a:t>
            </a:r>
          </a:p>
          <a:p>
            <a:pPr eaLnBrk="1" hangingPunct="1">
              <a:lnSpc>
                <a:spcPct val="80000"/>
              </a:lnSpc>
              <a:buFontTx/>
              <a:buNone/>
            </a:pPr>
            <a:r>
              <a:rPr lang="en-US" altLang="zh-CN" sz="2200" b="1" dirty="0">
                <a:solidFill>
                  <a:srgbClr val="0000CC"/>
                </a:solidFill>
              </a:rPr>
              <a:t>		   </a:t>
            </a:r>
            <a:r>
              <a:rPr lang="en-US" altLang="zh-CN" sz="2200" b="1" dirty="0" err="1">
                <a:solidFill>
                  <a:srgbClr val="0000CC"/>
                </a:solidFill>
              </a:rPr>
              <a:t>FileWriter</a:t>
            </a:r>
            <a:r>
              <a:rPr lang="en-US" altLang="zh-CN" sz="2200" b="1" dirty="0">
                <a:solidFill>
                  <a:srgbClr val="0000CC"/>
                </a:solidFill>
              </a:rPr>
              <a:t> output = new </a:t>
            </a:r>
            <a:r>
              <a:rPr lang="en-US" altLang="zh-CN" sz="2200" b="1" dirty="0" err="1">
                <a:solidFill>
                  <a:srgbClr val="0000CC"/>
                </a:solidFill>
              </a:rPr>
              <a:t>FileWriter</a:t>
            </a:r>
            <a:r>
              <a:rPr lang="en-US" altLang="zh-CN" sz="2200" b="1" dirty="0">
                <a:solidFill>
                  <a:srgbClr val="0000CC"/>
                </a:solidFill>
              </a:rPr>
              <a:t>("</a:t>
            </a:r>
            <a:r>
              <a:rPr lang="en-US" altLang="zh-CN" sz="2200" b="1" dirty="0" err="1">
                <a:solidFill>
                  <a:srgbClr val="0000CC"/>
                </a:solidFill>
              </a:rPr>
              <a:t>temp.txt</a:t>
            </a:r>
            <a:r>
              <a:rPr lang="en-US" altLang="zh-CN" sz="2200" b="1" dirty="0">
                <a:solidFill>
                  <a:srgbClr val="0000CC"/>
                </a:solidFill>
              </a:rPr>
              <a:t>");</a:t>
            </a:r>
          </a:p>
          <a:p>
            <a:pPr eaLnBrk="1" hangingPunct="1">
              <a:lnSpc>
                <a:spcPct val="80000"/>
              </a:lnSpc>
              <a:buFontTx/>
              <a:buNone/>
            </a:pPr>
            <a:r>
              <a:rPr lang="en-US" altLang="zh-CN" sz="2200" b="1" dirty="0"/>
              <a:t>		   </a:t>
            </a:r>
            <a:r>
              <a:rPr lang="en-US" altLang="zh-CN" sz="2200" b="1" dirty="0" err="1"/>
              <a:t>int</a:t>
            </a:r>
            <a:r>
              <a:rPr lang="en-US" altLang="zh-CN" sz="2200" b="1" dirty="0"/>
              <a:t> count = </a:t>
            </a:r>
            <a:r>
              <a:rPr lang="en-US" altLang="zh-CN" sz="2200" b="1" dirty="0" err="1"/>
              <a:t>input.read</a:t>
            </a:r>
            <a:r>
              <a:rPr lang="en-US" altLang="zh-CN" sz="2200" b="1" dirty="0"/>
              <a:t>();</a:t>
            </a:r>
          </a:p>
          <a:p>
            <a:pPr eaLnBrk="1" hangingPunct="1">
              <a:lnSpc>
                <a:spcPct val="80000"/>
              </a:lnSpc>
              <a:buFontTx/>
              <a:buNone/>
            </a:pPr>
            <a:r>
              <a:rPr lang="en-US" altLang="zh-CN" sz="2200" b="1" dirty="0"/>
              <a:t>		   while (</a:t>
            </a:r>
            <a:r>
              <a:rPr lang="en-US" altLang="zh-CN" sz="2200" b="1" dirty="0">
                <a:solidFill>
                  <a:srgbClr val="0000CC"/>
                </a:solidFill>
              </a:rPr>
              <a:t>count != -1</a:t>
            </a:r>
            <a:r>
              <a:rPr lang="en-US" altLang="zh-CN" sz="2200" b="1" dirty="0"/>
              <a:t> ){</a:t>
            </a:r>
          </a:p>
          <a:p>
            <a:pPr eaLnBrk="1" hangingPunct="1">
              <a:lnSpc>
                <a:spcPct val="80000"/>
              </a:lnSpc>
              <a:buFontTx/>
              <a:buNone/>
            </a:pPr>
            <a:r>
              <a:rPr lang="en-US" altLang="zh-CN" sz="2200" b="1" dirty="0"/>
              <a:t>			</a:t>
            </a:r>
            <a:r>
              <a:rPr lang="en-US" altLang="zh-CN" sz="2200" b="1" dirty="0" err="1">
                <a:solidFill>
                  <a:srgbClr val="0000CC"/>
                </a:solidFill>
              </a:rPr>
              <a:t>output.write</a:t>
            </a:r>
            <a:r>
              <a:rPr lang="en-US" altLang="zh-CN" sz="2200" b="1" dirty="0">
                <a:solidFill>
                  <a:srgbClr val="0000CC"/>
                </a:solidFill>
              </a:rPr>
              <a:t>(count);				</a:t>
            </a:r>
          </a:p>
          <a:p>
            <a:pPr eaLnBrk="1" hangingPunct="1">
              <a:lnSpc>
                <a:spcPct val="80000"/>
              </a:lnSpc>
              <a:buFontTx/>
              <a:buNone/>
            </a:pPr>
            <a:r>
              <a:rPr lang="en-US" altLang="zh-CN" sz="2200" b="1" dirty="0">
                <a:solidFill>
                  <a:srgbClr val="0000CC"/>
                </a:solidFill>
              </a:rPr>
              <a:t>			count = </a:t>
            </a:r>
            <a:r>
              <a:rPr lang="en-US" altLang="zh-CN" sz="2200" b="1" dirty="0" err="1">
                <a:solidFill>
                  <a:srgbClr val="0000CC"/>
                </a:solidFill>
              </a:rPr>
              <a:t>input.read</a:t>
            </a:r>
            <a:r>
              <a:rPr lang="en-US" altLang="zh-CN" sz="2200" b="1" dirty="0">
                <a:solidFill>
                  <a:srgbClr val="0000CC"/>
                </a:solidFill>
              </a:rPr>
              <a:t>();</a:t>
            </a:r>
          </a:p>
          <a:p>
            <a:pPr eaLnBrk="1" hangingPunct="1">
              <a:lnSpc>
                <a:spcPct val="80000"/>
              </a:lnSpc>
              <a:buFontTx/>
              <a:buNone/>
            </a:pPr>
            <a:r>
              <a:rPr lang="en-US" altLang="zh-CN" sz="2200" b="1" dirty="0"/>
              <a:t>		   }</a:t>
            </a:r>
          </a:p>
          <a:p>
            <a:pPr eaLnBrk="1" hangingPunct="1">
              <a:lnSpc>
                <a:spcPct val="80000"/>
              </a:lnSpc>
              <a:buFontTx/>
              <a:buNone/>
            </a:pPr>
            <a:r>
              <a:rPr lang="en-US" altLang="zh-CN" sz="2200" b="1" dirty="0"/>
              <a:t>		   </a:t>
            </a:r>
            <a:r>
              <a:rPr lang="en-US" altLang="zh-CN" sz="2200" b="1" dirty="0" err="1"/>
              <a:t>input.close</a:t>
            </a:r>
            <a:r>
              <a:rPr lang="en-US" altLang="zh-CN" sz="2200" b="1" dirty="0"/>
              <a:t>();</a:t>
            </a:r>
          </a:p>
          <a:p>
            <a:pPr eaLnBrk="1" hangingPunct="1">
              <a:lnSpc>
                <a:spcPct val="80000"/>
              </a:lnSpc>
              <a:buFontTx/>
              <a:buNone/>
            </a:pPr>
            <a:r>
              <a:rPr lang="en-US" altLang="zh-CN" sz="2200" b="1" dirty="0"/>
              <a:t>		   </a:t>
            </a:r>
            <a:r>
              <a:rPr lang="en-US" altLang="zh-CN" sz="2200" b="1" dirty="0" err="1"/>
              <a:t>output.close</a:t>
            </a:r>
            <a:r>
              <a:rPr lang="en-US" altLang="zh-CN" sz="2200" b="1" dirty="0"/>
              <a:t>();</a:t>
            </a:r>
          </a:p>
          <a:p>
            <a:pPr eaLnBrk="1" hangingPunct="1">
              <a:lnSpc>
                <a:spcPct val="80000"/>
              </a:lnSpc>
              <a:buFontTx/>
              <a:buNone/>
            </a:pPr>
            <a:r>
              <a:rPr lang="en-US" altLang="zh-CN" sz="2200" b="1" dirty="0"/>
              <a:t>		} catch(</a:t>
            </a:r>
            <a:r>
              <a:rPr lang="en-US" altLang="zh-CN" sz="2200" b="1" dirty="0" err="1"/>
              <a:t>IOException</a:t>
            </a:r>
            <a:r>
              <a:rPr lang="en-US" altLang="zh-CN" sz="2200" b="1" dirty="0"/>
              <a:t> e){</a:t>
            </a:r>
          </a:p>
          <a:p>
            <a:pPr eaLnBrk="1" hangingPunct="1">
              <a:lnSpc>
                <a:spcPct val="80000"/>
              </a:lnSpc>
              <a:buFontTx/>
              <a:buNone/>
            </a:pPr>
            <a:r>
              <a:rPr lang="en-US" altLang="zh-CN" sz="2200" b="1" dirty="0"/>
              <a:t>			</a:t>
            </a:r>
            <a:r>
              <a:rPr lang="en-US" altLang="zh-CN" sz="2200" b="1" dirty="0" err="1"/>
              <a:t>e.printStackTrace</a:t>
            </a:r>
            <a:r>
              <a:rPr lang="en-US" altLang="zh-CN" sz="2200" b="1" dirty="0"/>
              <a:t>();</a:t>
            </a:r>
          </a:p>
          <a:p>
            <a:pPr eaLnBrk="1" hangingPunct="1">
              <a:lnSpc>
                <a:spcPct val="80000"/>
              </a:lnSpc>
              <a:buFontTx/>
              <a:buNone/>
            </a:pPr>
            <a:r>
              <a:rPr lang="en-US" altLang="zh-CN" sz="2200" b="1" dirty="0"/>
              <a:t>		}</a:t>
            </a:r>
          </a:p>
          <a:p>
            <a:pPr eaLnBrk="1" hangingPunct="1">
              <a:lnSpc>
                <a:spcPct val="80000"/>
              </a:lnSpc>
              <a:buFontTx/>
              <a:buNone/>
            </a:pPr>
            <a:r>
              <a:rPr lang="en-US" altLang="zh-CN" sz="2200" b="1" dirty="0"/>
              <a:t>	}</a:t>
            </a:r>
          </a:p>
          <a:p>
            <a:pPr eaLnBrk="1" hangingPunct="1">
              <a:lnSpc>
                <a:spcPct val="80000"/>
              </a:lnSpc>
              <a:buFontTx/>
              <a:buNone/>
            </a:pPr>
            <a:r>
              <a:rPr lang="en-US" altLang="zh-CN" sz="2200" b="1" dirty="0"/>
              <a:t>}</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3">
            <a:extLst>
              <a:ext uri="{FF2B5EF4-FFF2-40B4-BE49-F238E27FC236}">
                <a16:creationId xmlns:a16="http://schemas.microsoft.com/office/drawing/2014/main" id="{7307AA34-4F41-4D15-9FD8-76079DAC6855}"/>
              </a:ext>
            </a:extLst>
          </p:cNvPr>
          <p:cNvSpPr>
            <a:spLocks noGrp="1" noChangeArrowheads="1"/>
          </p:cNvSpPr>
          <p:nvPr>
            <p:ph type="body" idx="1"/>
          </p:nvPr>
        </p:nvSpPr>
        <p:spPr>
          <a:xfrm>
            <a:off x="0" y="115888"/>
            <a:ext cx="9144000" cy="6669087"/>
          </a:xfrm>
        </p:spPr>
        <p:txBody>
          <a:bodyPr/>
          <a:lstStyle/>
          <a:p>
            <a:pPr eaLnBrk="1" hangingPunct="1">
              <a:lnSpc>
                <a:spcPct val="80000"/>
              </a:lnSpc>
              <a:buFontTx/>
              <a:buNone/>
            </a:pPr>
            <a:r>
              <a:rPr lang="en-US" altLang="zh-CN" sz="2200" b="1" dirty="0"/>
              <a:t>import </a:t>
            </a:r>
            <a:r>
              <a:rPr lang="en-US" altLang="zh-CN" sz="2200" b="1" dirty="0" err="1"/>
              <a:t>java.io</a:t>
            </a:r>
            <a:r>
              <a:rPr lang="en-US" altLang="zh-CN" sz="2200" b="1" dirty="0"/>
              <a:t>.*;</a:t>
            </a:r>
          </a:p>
          <a:p>
            <a:pPr eaLnBrk="1" hangingPunct="1">
              <a:lnSpc>
                <a:spcPct val="80000"/>
              </a:lnSpc>
              <a:buFontTx/>
              <a:buNone/>
            </a:pPr>
            <a:r>
              <a:rPr lang="en-US" altLang="zh-CN" sz="2200" b="1" dirty="0"/>
              <a:t>public class </a:t>
            </a:r>
            <a:r>
              <a:rPr lang="en-US" altLang="zh-CN" sz="2200" b="1" dirty="0" err="1"/>
              <a:t>BufferedReaderDemo</a:t>
            </a:r>
            <a:r>
              <a:rPr lang="en-US" altLang="zh-CN" sz="2200" b="1" dirty="0"/>
              <a:t>{</a:t>
            </a:r>
          </a:p>
          <a:p>
            <a:pPr eaLnBrk="1" hangingPunct="1">
              <a:lnSpc>
                <a:spcPct val="80000"/>
              </a:lnSpc>
              <a:buFontTx/>
              <a:buNone/>
            </a:pPr>
            <a:r>
              <a:rPr lang="en-US" altLang="zh-CN" sz="2200" b="1" dirty="0"/>
              <a:t>	public static void main(String [ ] </a:t>
            </a:r>
            <a:r>
              <a:rPr lang="en-US" altLang="zh-CN" sz="2200" b="1" dirty="0" err="1"/>
              <a:t>args</a:t>
            </a:r>
            <a:r>
              <a:rPr lang="en-US" altLang="zh-CN" sz="2200" b="1" dirty="0"/>
              <a:t>){</a:t>
            </a:r>
          </a:p>
          <a:p>
            <a:pPr eaLnBrk="1" hangingPunct="1">
              <a:lnSpc>
                <a:spcPct val="80000"/>
              </a:lnSpc>
              <a:buFontTx/>
              <a:buNone/>
            </a:pPr>
            <a:r>
              <a:rPr lang="en-US" altLang="zh-CN" sz="2200" b="1" dirty="0"/>
              <a:t>		try{</a:t>
            </a:r>
          </a:p>
          <a:p>
            <a:pPr eaLnBrk="1" hangingPunct="1">
              <a:lnSpc>
                <a:spcPct val="80000"/>
              </a:lnSpc>
              <a:buFontTx/>
              <a:buNone/>
            </a:pPr>
            <a:r>
              <a:rPr lang="en-US" altLang="zh-CN" sz="2200" b="1" dirty="0"/>
              <a:t>		</a:t>
            </a:r>
            <a:r>
              <a:rPr lang="en-US" altLang="zh-CN" sz="2200" b="1" dirty="0" err="1"/>
              <a:t>FileReader</a:t>
            </a:r>
            <a:r>
              <a:rPr lang="en-US" altLang="zh-CN" sz="2200" b="1" dirty="0"/>
              <a:t> input = new </a:t>
            </a:r>
            <a:r>
              <a:rPr lang="en-US" altLang="zh-CN" sz="2200" b="1" dirty="0" err="1"/>
              <a:t>FileReader</a:t>
            </a:r>
            <a:r>
              <a:rPr lang="en-US" altLang="zh-CN" sz="2200" b="1" dirty="0"/>
              <a:t>("FileStreamDemo1.java");</a:t>
            </a:r>
          </a:p>
          <a:p>
            <a:pPr eaLnBrk="1" hangingPunct="1">
              <a:lnSpc>
                <a:spcPct val="80000"/>
              </a:lnSpc>
              <a:buFontTx/>
              <a:buNone/>
            </a:pPr>
            <a:r>
              <a:rPr lang="en-US" altLang="zh-CN" sz="2200" b="1" dirty="0"/>
              <a:t>		   </a:t>
            </a:r>
            <a:r>
              <a:rPr lang="en-US" altLang="zh-CN" sz="2200" b="1" dirty="0" err="1">
                <a:solidFill>
                  <a:srgbClr val="0000CC"/>
                </a:solidFill>
              </a:rPr>
              <a:t>BufferedReader</a:t>
            </a:r>
            <a:r>
              <a:rPr lang="en-US" altLang="zh-CN" sz="2200" b="1" dirty="0">
                <a:solidFill>
                  <a:srgbClr val="0000CC"/>
                </a:solidFill>
              </a:rPr>
              <a:t> </a:t>
            </a:r>
            <a:r>
              <a:rPr lang="en-US" altLang="zh-CN" sz="2200" b="1" dirty="0" err="1">
                <a:solidFill>
                  <a:srgbClr val="0000CC"/>
                </a:solidFill>
              </a:rPr>
              <a:t>br</a:t>
            </a:r>
            <a:r>
              <a:rPr lang="en-US" altLang="zh-CN" sz="2200" b="1" dirty="0">
                <a:solidFill>
                  <a:srgbClr val="0000CC"/>
                </a:solidFill>
              </a:rPr>
              <a:t> = new </a:t>
            </a:r>
            <a:r>
              <a:rPr lang="en-US" altLang="zh-CN" sz="2200" b="1" dirty="0" err="1">
                <a:solidFill>
                  <a:srgbClr val="0000CC"/>
                </a:solidFill>
              </a:rPr>
              <a:t>BufferedReader</a:t>
            </a:r>
            <a:r>
              <a:rPr lang="en-US" altLang="zh-CN" sz="2200" b="1" dirty="0">
                <a:solidFill>
                  <a:srgbClr val="0000CC"/>
                </a:solidFill>
              </a:rPr>
              <a:t>(input);</a:t>
            </a:r>
            <a:r>
              <a:rPr lang="en-US" altLang="zh-CN" sz="2200" b="1" dirty="0"/>
              <a:t> </a:t>
            </a:r>
          </a:p>
          <a:p>
            <a:pPr eaLnBrk="1" hangingPunct="1">
              <a:lnSpc>
                <a:spcPct val="80000"/>
              </a:lnSpc>
              <a:buFontTx/>
              <a:buNone/>
            </a:pPr>
            <a:r>
              <a:rPr lang="en-US" altLang="zh-CN" sz="2200" b="1" dirty="0"/>
              <a:t> 		   </a:t>
            </a:r>
            <a:r>
              <a:rPr lang="en-US" altLang="zh-CN" sz="2200" b="1" dirty="0" err="1"/>
              <a:t>FileWriter</a:t>
            </a:r>
            <a:r>
              <a:rPr lang="en-US" altLang="zh-CN" sz="2200" b="1" dirty="0"/>
              <a:t> output = new </a:t>
            </a:r>
            <a:r>
              <a:rPr lang="en-US" altLang="zh-CN" sz="2200" b="1" dirty="0" err="1"/>
              <a:t>FileWriter</a:t>
            </a:r>
            <a:r>
              <a:rPr lang="en-US" altLang="zh-CN" sz="2200" b="1" dirty="0"/>
              <a:t>("</a:t>
            </a:r>
            <a:r>
              <a:rPr lang="en-US" altLang="zh-CN" sz="2200" b="1" dirty="0" err="1"/>
              <a:t>temp.txt</a:t>
            </a:r>
            <a:r>
              <a:rPr lang="en-US" altLang="zh-CN" sz="2200" b="1" dirty="0"/>
              <a:t>");</a:t>
            </a:r>
          </a:p>
          <a:p>
            <a:pPr eaLnBrk="1" hangingPunct="1">
              <a:lnSpc>
                <a:spcPct val="80000"/>
              </a:lnSpc>
              <a:buFontTx/>
              <a:buNone/>
            </a:pPr>
            <a:r>
              <a:rPr lang="en-US" altLang="zh-CN" sz="2200" b="1" dirty="0"/>
              <a:t>		   </a:t>
            </a:r>
            <a:r>
              <a:rPr lang="en-US" altLang="zh-CN" sz="2200" b="1" dirty="0" err="1">
                <a:solidFill>
                  <a:srgbClr val="0000CC"/>
                </a:solidFill>
              </a:rPr>
              <a:t>BufferedWriter</a:t>
            </a:r>
            <a:r>
              <a:rPr lang="en-US" altLang="zh-CN" sz="2200" b="1" dirty="0">
                <a:solidFill>
                  <a:srgbClr val="0000CC"/>
                </a:solidFill>
              </a:rPr>
              <a:t> </a:t>
            </a:r>
            <a:r>
              <a:rPr lang="en-US" altLang="zh-CN" sz="2200" b="1" dirty="0" err="1">
                <a:solidFill>
                  <a:srgbClr val="0000CC"/>
                </a:solidFill>
              </a:rPr>
              <a:t>bw</a:t>
            </a:r>
            <a:r>
              <a:rPr lang="en-US" altLang="zh-CN" sz="2200" b="1" dirty="0">
                <a:solidFill>
                  <a:srgbClr val="0000CC"/>
                </a:solidFill>
              </a:rPr>
              <a:t> = new </a:t>
            </a:r>
            <a:r>
              <a:rPr lang="en-US" altLang="zh-CN" sz="2200" b="1" dirty="0" err="1">
                <a:solidFill>
                  <a:srgbClr val="0000CC"/>
                </a:solidFill>
              </a:rPr>
              <a:t>BufferedWriter</a:t>
            </a:r>
            <a:r>
              <a:rPr lang="en-US" altLang="zh-CN" sz="2200" b="1" dirty="0">
                <a:solidFill>
                  <a:srgbClr val="0000CC"/>
                </a:solidFill>
              </a:rPr>
              <a:t>(output);</a:t>
            </a:r>
            <a:r>
              <a:rPr lang="en-US" altLang="zh-CN" sz="2200" b="1" dirty="0"/>
              <a:t> </a:t>
            </a:r>
          </a:p>
          <a:p>
            <a:pPr eaLnBrk="1" hangingPunct="1">
              <a:lnSpc>
                <a:spcPct val="80000"/>
              </a:lnSpc>
              <a:buFontTx/>
              <a:buNone/>
            </a:pPr>
            <a:r>
              <a:rPr lang="en-US" altLang="zh-CN" sz="2200" b="1" dirty="0"/>
              <a:t>		  String s = </a:t>
            </a:r>
            <a:r>
              <a:rPr lang="en-US" altLang="zh-CN" sz="2200" b="1" dirty="0" err="1">
                <a:solidFill>
                  <a:srgbClr val="FF6600"/>
                </a:solidFill>
              </a:rPr>
              <a:t>br.readLine</a:t>
            </a:r>
            <a:r>
              <a:rPr lang="en-US" altLang="zh-CN" sz="2200" b="1" dirty="0">
                <a:solidFill>
                  <a:srgbClr val="FF6600"/>
                </a:solidFill>
              </a:rPr>
              <a:t>();</a:t>
            </a:r>
          </a:p>
          <a:p>
            <a:pPr eaLnBrk="1" hangingPunct="1">
              <a:lnSpc>
                <a:spcPct val="80000"/>
              </a:lnSpc>
              <a:buFontTx/>
              <a:buNone/>
            </a:pPr>
            <a:r>
              <a:rPr lang="en-US" altLang="zh-CN" sz="2200" b="1" dirty="0"/>
              <a:t>		   while (s != null ){</a:t>
            </a:r>
          </a:p>
          <a:p>
            <a:pPr eaLnBrk="1" hangingPunct="1">
              <a:lnSpc>
                <a:spcPct val="80000"/>
              </a:lnSpc>
              <a:buFontTx/>
              <a:buNone/>
            </a:pPr>
            <a:r>
              <a:rPr lang="en-US" altLang="zh-CN" sz="2200" b="1" dirty="0"/>
              <a:t>			</a:t>
            </a:r>
            <a:r>
              <a:rPr lang="en-US" altLang="zh-CN" sz="2200" b="1" dirty="0" err="1">
                <a:solidFill>
                  <a:srgbClr val="0000CC"/>
                </a:solidFill>
              </a:rPr>
              <a:t>bw.write</a:t>
            </a:r>
            <a:r>
              <a:rPr lang="en-US" altLang="zh-CN" sz="2200" b="1" dirty="0">
                <a:solidFill>
                  <a:srgbClr val="0000CC"/>
                </a:solidFill>
              </a:rPr>
              <a:t>(s);</a:t>
            </a:r>
          </a:p>
          <a:p>
            <a:pPr eaLnBrk="1" hangingPunct="1">
              <a:lnSpc>
                <a:spcPct val="80000"/>
              </a:lnSpc>
              <a:buFontTx/>
              <a:buNone/>
            </a:pPr>
            <a:r>
              <a:rPr lang="en-US" altLang="zh-CN" sz="2200" b="1" dirty="0"/>
              <a:t>    //</a:t>
            </a:r>
            <a:r>
              <a:rPr lang="zh-CN" altLang="en-US" sz="2200" b="1" dirty="0"/>
              <a:t>写入一个行分隔符。行分隔符字符串由系统属性 </a:t>
            </a:r>
            <a:r>
              <a:rPr lang="en-US" altLang="zh-CN" sz="2200" b="1" dirty="0" err="1"/>
              <a:t>line.separator</a:t>
            </a:r>
            <a:r>
              <a:rPr lang="en-US" altLang="zh-CN" sz="2200" b="1" dirty="0"/>
              <a:t> </a:t>
            </a:r>
            <a:r>
              <a:rPr lang="zh-CN" altLang="en-US" sz="2200" b="1" dirty="0"/>
              <a:t>定义</a:t>
            </a:r>
            <a:endParaRPr lang="zh-CN" altLang="en-US" sz="2200" b="1" dirty="0">
              <a:solidFill>
                <a:srgbClr val="0000CC"/>
              </a:solidFill>
            </a:endParaRPr>
          </a:p>
          <a:p>
            <a:pPr eaLnBrk="1" hangingPunct="1">
              <a:lnSpc>
                <a:spcPct val="80000"/>
              </a:lnSpc>
              <a:buFontTx/>
              <a:buNone/>
            </a:pPr>
            <a:r>
              <a:rPr lang="zh-CN" altLang="en-US" sz="2200" b="1" dirty="0">
                <a:solidFill>
                  <a:srgbClr val="0000CC"/>
                </a:solidFill>
              </a:rPr>
              <a:t>			</a:t>
            </a:r>
            <a:r>
              <a:rPr lang="en-US" altLang="zh-CN" sz="2200" b="1" dirty="0" err="1">
                <a:solidFill>
                  <a:srgbClr val="FF6600"/>
                </a:solidFill>
              </a:rPr>
              <a:t>bw.newLine</a:t>
            </a:r>
            <a:r>
              <a:rPr lang="en-US" altLang="zh-CN" sz="2200" b="1" dirty="0">
                <a:solidFill>
                  <a:srgbClr val="FF6600"/>
                </a:solidFill>
              </a:rPr>
              <a:t>(); </a:t>
            </a:r>
          </a:p>
          <a:p>
            <a:pPr eaLnBrk="1" hangingPunct="1">
              <a:lnSpc>
                <a:spcPct val="80000"/>
              </a:lnSpc>
              <a:buFontTx/>
              <a:buNone/>
            </a:pPr>
            <a:r>
              <a:rPr lang="en-US" altLang="zh-CN" sz="2200" b="1" dirty="0">
                <a:solidFill>
                  <a:srgbClr val="FF6600"/>
                </a:solidFill>
              </a:rPr>
              <a:t>			s=</a:t>
            </a:r>
            <a:r>
              <a:rPr lang="en-US" altLang="zh-CN" sz="2200" b="1" dirty="0" err="1">
                <a:solidFill>
                  <a:srgbClr val="FF6600"/>
                </a:solidFill>
              </a:rPr>
              <a:t>br.readLine</a:t>
            </a:r>
            <a:r>
              <a:rPr lang="en-US" altLang="zh-CN" sz="2200" b="1" dirty="0">
                <a:solidFill>
                  <a:srgbClr val="FF6600"/>
                </a:solidFill>
              </a:rPr>
              <a:t>();</a:t>
            </a:r>
          </a:p>
          <a:p>
            <a:pPr eaLnBrk="1" hangingPunct="1">
              <a:lnSpc>
                <a:spcPct val="80000"/>
              </a:lnSpc>
              <a:buFontTx/>
              <a:buNone/>
            </a:pPr>
            <a:r>
              <a:rPr lang="en-US" altLang="zh-CN" sz="2200" b="1" dirty="0"/>
              <a:t>		   }</a:t>
            </a:r>
          </a:p>
          <a:p>
            <a:pPr eaLnBrk="1" hangingPunct="1">
              <a:lnSpc>
                <a:spcPct val="80000"/>
              </a:lnSpc>
              <a:buFontTx/>
              <a:buNone/>
            </a:pPr>
            <a:r>
              <a:rPr lang="en-US" altLang="zh-CN" sz="2200" b="1" dirty="0"/>
              <a:t>		   </a:t>
            </a:r>
            <a:r>
              <a:rPr lang="en-US" altLang="zh-CN" sz="2200" b="1" dirty="0" err="1"/>
              <a:t>br.close</a:t>
            </a:r>
            <a:r>
              <a:rPr lang="en-US" altLang="zh-CN" sz="2200" b="1" dirty="0"/>
              <a:t>(); // </a:t>
            </a:r>
            <a:r>
              <a:rPr lang="zh-CN" altLang="en-US" sz="2200" b="1" dirty="0"/>
              <a:t>关闭包装流会自动关闭被包装的流</a:t>
            </a:r>
          </a:p>
          <a:p>
            <a:pPr eaLnBrk="1" hangingPunct="1">
              <a:lnSpc>
                <a:spcPct val="80000"/>
              </a:lnSpc>
              <a:buFontTx/>
              <a:buNone/>
            </a:pPr>
            <a:r>
              <a:rPr lang="zh-CN" altLang="en-US" sz="2200" b="1" dirty="0"/>
              <a:t>		   </a:t>
            </a:r>
            <a:r>
              <a:rPr lang="en-US" altLang="zh-CN" sz="2200" b="1" dirty="0" err="1"/>
              <a:t>bw.close</a:t>
            </a:r>
            <a:r>
              <a:rPr lang="en-US" altLang="zh-CN" sz="2200" b="1" dirty="0"/>
              <a:t>();//</a:t>
            </a:r>
            <a:r>
              <a:rPr lang="zh-CN" altLang="en-US" sz="1800" b="1" dirty="0"/>
              <a:t>清空流里面的内容并关闭它</a:t>
            </a:r>
            <a:r>
              <a:rPr lang="zh-CN" altLang="en-US" sz="1800" dirty="0"/>
              <a:t> </a:t>
            </a:r>
            <a:endParaRPr lang="zh-CN" altLang="en-US" sz="2200" b="1" dirty="0"/>
          </a:p>
          <a:p>
            <a:pPr eaLnBrk="1" hangingPunct="1">
              <a:lnSpc>
                <a:spcPct val="80000"/>
              </a:lnSpc>
              <a:buFontTx/>
              <a:buNone/>
            </a:pPr>
            <a:r>
              <a:rPr lang="zh-CN" altLang="en-US" sz="2200" b="1" dirty="0"/>
              <a:t>		</a:t>
            </a:r>
            <a:r>
              <a:rPr lang="en-US" altLang="zh-CN" sz="2200" b="1" dirty="0"/>
              <a:t>}catch(</a:t>
            </a:r>
            <a:r>
              <a:rPr lang="en-US" altLang="zh-CN" sz="2200" b="1" dirty="0" err="1"/>
              <a:t>IOException</a:t>
            </a:r>
            <a:r>
              <a:rPr lang="en-US" altLang="zh-CN" sz="2200" b="1" dirty="0"/>
              <a:t> e){</a:t>
            </a:r>
            <a:r>
              <a:rPr lang="en-US" altLang="zh-CN" sz="2200" b="1" dirty="0" err="1"/>
              <a:t>e.printStackTrace</a:t>
            </a:r>
            <a:r>
              <a:rPr lang="en-US" altLang="zh-CN" sz="2200" b="1" dirty="0"/>
              <a:t>();</a:t>
            </a:r>
          </a:p>
          <a:p>
            <a:pPr eaLnBrk="1" hangingPunct="1">
              <a:lnSpc>
                <a:spcPct val="80000"/>
              </a:lnSpc>
              <a:buFontTx/>
              <a:buNone/>
            </a:pPr>
            <a:r>
              <a:rPr lang="en-US" altLang="zh-CN" sz="2200" b="1" dirty="0"/>
              <a:t>		}</a:t>
            </a:r>
          </a:p>
          <a:p>
            <a:pPr eaLnBrk="1" hangingPunct="1">
              <a:lnSpc>
                <a:spcPct val="80000"/>
              </a:lnSpc>
              <a:buFontTx/>
              <a:buNone/>
            </a:pPr>
            <a:r>
              <a:rPr lang="en-US" altLang="zh-CN" sz="2200" b="1" dirty="0"/>
              <a:t>	}}</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Rectangle 2">
            <a:extLst>
              <a:ext uri="{FF2B5EF4-FFF2-40B4-BE49-F238E27FC236}">
                <a16:creationId xmlns:a16="http://schemas.microsoft.com/office/drawing/2014/main" id="{8A3C3819-FF90-4D9C-A076-F6DAF4694481}"/>
              </a:ext>
            </a:extLst>
          </p:cNvPr>
          <p:cNvSpPr>
            <a:spLocks noGrp="1" noChangeArrowheads="1"/>
          </p:cNvSpPr>
          <p:nvPr>
            <p:ph type="title"/>
          </p:nvPr>
        </p:nvSpPr>
        <p:spPr>
          <a:xfrm>
            <a:off x="457200" y="274638"/>
            <a:ext cx="8229600" cy="850900"/>
          </a:xfrm>
        </p:spPr>
        <p:txBody>
          <a:bodyPr/>
          <a:lstStyle/>
          <a:p>
            <a:pPr eaLnBrk="1" hangingPunct="1"/>
            <a:r>
              <a:rPr lang="en-US" altLang="zh-CN" sz="3200" b="1"/>
              <a:t>8. </a:t>
            </a:r>
            <a:r>
              <a:rPr lang="zh-CN" altLang="en-US" sz="3200" b="1"/>
              <a:t>常用流类型（</a:t>
            </a:r>
            <a:r>
              <a:rPr lang="en-US" altLang="zh-CN" sz="3200" b="1"/>
              <a:t>2</a:t>
            </a:r>
            <a:r>
              <a:rPr lang="zh-CN" altLang="en-US" sz="3200" b="1"/>
              <a:t>）</a:t>
            </a:r>
          </a:p>
        </p:txBody>
      </p:sp>
      <p:sp>
        <p:nvSpPr>
          <p:cNvPr id="30723" name="Rectangle 3">
            <a:extLst>
              <a:ext uri="{FF2B5EF4-FFF2-40B4-BE49-F238E27FC236}">
                <a16:creationId xmlns:a16="http://schemas.microsoft.com/office/drawing/2014/main" id="{7AEFE314-F364-4D3E-B710-9F4F8319AF46}"/>
              </a:ext>
            </a:extLst>
          </p:cNvPr>
          <p:cNvSpPr>
            <a:spLocks noGrp="1" noChangeArrowheads="1"/>
          </p:cNvSpPr>
          <p:nvPr>
            <p:ph type="body" idx="1"/>
          </p:nvPr>
        </p:nvSpPr>
        <p:spPr>
          <a:xfrm>
            <a:off x="323850" y="1268413"/>
            <a:ext cx="8229600" cy="4525962"/>
          </a:xfrm>
        </p:spPr>
        <p:txBody>
          <a:bodyPr/>
          <a:lstStyle/>
          <a:p>
            <a:pPr eaLnBrk="1" hangingPunct="1">
              <a:lnSpc>
                <a:spcPct val="90000"/>
              </a:lnSpc>
              <a:buFontTx/>
              <a:buNone/>
            </a:pPr>
            <a:r>
              <a:rPr lang="en-US" altLang="en-US" sz="2400"/>
              <a:t>★ </a:t>
            </a:r>
            <a:r>
              <a:rPr lang="en-US" altLang="zh-CN" sz="2400" b="1">
                <a:solidFill>
                  <a:srgbClr val="FF0000"/>
                </a:solidFill>
              </a:rPr>
              <a:t>InputStreamReader</a:t>
            </a:r>
          </a:p>
          <a:p>
            <a:pPr eaLnBrk="1" hangingPunct="1">
              <a:lnSpc>
                <a:spcPct val="90000"/>
              </a:lnSpc>
              <a:buFontTx/>
              <a:buNone/>
            </a:pPr>
            <a:r>
              <a:rPr lang="en-US" altLang="zh-CN" sz="2400" b="1"/>
              <a:t>InputStreamReader </a:t>
            </a:r>
            <a:r>
              <a:rPr lang="zh-CN" altLang="en-US" sz="2400" b="1"/>
              <a:t>可封装字节输入流并从中读取字节数据，然后将之转换为字符。转换时所使用的字符编码可以在构造方法中显示指定，也可以使用平台的默认字符编码。其构造方法格式为：</a:t>
            </a:r>
          </a:p>
          <a:p>
            <a:pPr eaLnBrk="1" hangingPunct="1">
              <a:lnSpc>
                <a:spcPct val="90000"/>
              </a:lnSpc>
              <a:buFontTx/>
              <a:buNone/>
            </a:pPr>
            <a:r>
              <a:rPr lang="zh-CN" altLang="en-US" sz="2400" b="1"/>
              <a:t>	</a:t>
            </a:r>
            <a:r>
              <a:rPr lang="en-US" altLang="zh-CN" sz="2400" b="1">
                <a:solidFill>
                  <a:srgbClr val="0000CC"/>
                </a:solidFill>
              </a:rPr>
              <a:t>public InputSteamReader(InputStream in)</a:t>
            </a:r>
          </a:p>
          <a:p>
            <a:pPr eaLnBrk="1" hangingPunct="1">
              <a:lnSpc>
                <a:spcPct val="90000"/>
              </a:lnSpc>
              <a:buFontTx/>
              <a:buNone/>
            </a:pPr>
            <a:r>
              <a:rPr lang="en-US" altLang="zh-CN" sz="2400" b="1">
                <a:solidFill>
                  <a:srgbClr val="0000CC"/>
                </a:solidFill>
              </a:rPr>
              <a:t>	public InputSteamReader(InputStream in, String enc)</a:t>
            </a:r>
          </a:p>
          <a:p>
            <a:pPr eaLnBrk="1" hangingPunct="1">
              <a:lnSpc>
                <a:spcPct val="90000"/>
              </a:lnSpc>
              <a:buFontTx/>
              <a:buNone/>
            </a:pPr>
            <a:endParaRPr lang="en-US" altLang="zh-CN" sz="2400" b="1"/>
          </a:p>
          <a:p>
            <a:pPr eaLnBrk="1" hangingPunct="1">
              <a:lnSpc>
                <a:spcPct val="90000"/>
              </a:lnSpc>
              <a:buFontTx/>
              <a:buNone/>
            </a:pPr>
            <a:r>
              <a:rPr lang="en-US" altLang="en-US" sz="2400"/>
              <a:t>★ </a:t>
            </a:r>
            <a:r>
              <a:rPr lang="en-US" altLang="zh-CN" sz="2400" b="1">
                <a:solidFill>
                  <a:srgbClr val="FF0000"/>
                </a:solidFill>
              </a:rPr>
              <a:t>OutputStreamWriter</a:t>
            </a:r>
          </a:p>
          <a:p>
            <a:pPr eaLnBrk="1" hangingPunct="1">
              <a:lnSpc>
                <a:spcPct val="90000"/>
              </a:lnSpc>
              <a:buFontTx/>
              <a:buNone/>
            </a:pPr>
            <a:r>
              <a:rPr lang="zh-CN" altLang="en-US" sz="2400" b="1"/>
              <a:t>与</a:t>
            </a:r>
            <a:r>
              <a:rPr lang="en-US" altLang="zh-CN" sz="2400" b="1"/>
              <a:t>InputStreamReader</a:t>
            </a:r>
            <a:r>
              <a:rPr lang="zh-CN" altLang="en-US" sz="2400" b="1"/>
              <a:t>对应，</a:t>
            </a:r>
            <a:r>
              <a:rPr lang="en-US" altLang="zh-CN" sz="2400" b="1"/>
              <a:t>OutputStreamWriter</a:t>
            </a:r>
            <a:r>
              <a:rPr lang="zh-CN" altLang="en-US" sz="2400" b="1"/>
              <a:t>可按照特定的字符编码规则把字符转化为字节并写出到它所封装的字节输出流</a:t>
            </a: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3">
            <a:extLst>
              <a:ext uri="{FF2B5EF4-FFF2-40B4-BE49-F238E27FC236}">
                <a16:creationId xmlns:a16="http://schemas.microsoft.com/office/drawing/2014/main" id="{70B04CD9-3FB4-46FC-8CE3-232C058FC4E9}"/>
              </a:ext>
            </a:extLst>
          </p:cNvPr>
          <p:cNvSpPr>
            <a:spLocks noGrp="1" noChangeArrowheads="1"/>
          </p:cNvSpPr>
          <p:nvPr>
            <p:ph type="body" idx="1"/>
          </p:nvPr>
        </p:nvSpPr>
        <p:spPr>
          <a:xfrm>
            <a:off x="-541338" y="442913"/>
            <a:ext cx="9434513" cy="5865812"/>
          </a:xfrm>
        </p:spPr>
        <p:txBody>
          <a:bodyPr/>
          <a:lstStyle/>
          <a:p>
            <a:pPr eaLnBrk="1" hangingPunct="1">
              <a:lnSpc>
                <a:spcPct val="80000"/>
              </a:lnSpc>
              <a:buFontTx/>
              <a:buNone/>
            </a:pPr>
            <a:r>
              <a:rPr lang="en-US" altLang="zh-CN" sz="2200" b="1"/>
              <a:t>            import java.io.*;</a:t>
            </a:r>
            <a:br>
              <a:rPr lang="en-US" altLang="zh-CN" sz="2200" b="1"/>
            </a:br>
            <a:r>
              <a:rPr lang="zh-CN" altLang="en-US" sz="2200" b="1"/>
              <a:t>　　</a:t>
            </a:r>
            <a:r>
              <a:rPr lang="en-US" altLang="zh-CN" sz="2200" b="1"/>
              <a:t>public class InputStreamReaderDemo{</a:t>
            </a:r>
            <a:br>
              <a:rPr lang="en-US" altLang="zh-CN" sz="2200" b="1"/>
            </a:br>
            <a:r>
              <a:rPr lang="zh-CN" altLang="en-US" sz="2200" b="1"/>
              <a:t>　　　</a:t>
            </a:r>
            <a:r>
              <a:rPr lang="en-US" altLang="zh-CN" sz="2200" b="1"/>
              <a:t>public static void main(String args[ ]){</a:t>
            </a:r>
            <a:br>
              <a:rPr lang="en-US" altLang="zh-CN" sz="2200" b="1"/>
            </a:br>
            <a:r>
              <a:rPr lang="zh-CN" altLang="en-US" sz="2200" b="1"/>
              <a:t>　　　　</a:t>
            </a:r>
            <a:r>
              <a:rPr lang="en-US" altLang="zh-CN" sz="2200" b="1"/>
              <a:t>try{</a:t>
            </a:r>
            <a:br>
              <a:rPr lang="en-US" altLang="zh-CN" sz="2200" b="1"/>
            </a:br>
            <a:r>
              <a:rPr lang="zh-CN" altLang="en-US" sz="2200" b="1"/>
              <a:t>　　　　　　</a:t>
            </a:r>
            <a:r>
              <a:rPr lang="en-US" altLang="zh-CN" sz="2200" b="1"/>
              <a:t>InputStreamReader ir;</a:t>
            </a:r>
            <a:br>
              <a:rPr lang="en-US" altLang="zh-CN" sz="2200" b="1"/>
            </a:br>
            <a:r>
              <a:rPr lang="zh-CN" altLang="en-US" sz="2200" b="1"/>
              <a:t>　　　　　　</a:t>
            </a:r>
            <a:r>
              <a:rPr lang="en-US" altLang="zh-CN" sz="2200" b="1"/>
              <a:t>BufferedReader in;</a:t>
            </a:r>
          </a:p>
          <a:p>
            <a:pPr eaLnBrk="1" hangingPunct="1">
              <a:lnSpc>
                <a:spcPct val="80000"/>
              </a:lnSpc>
              <a:buFontTx/>
              <a:buNone/>
            </a:pPr>
            <a:r>
              <a:rPr lang="en-US" altLang="zh-CN" sz="2200" b="1"/>
              <a:t>			   //</a:t>
            </a:r>
            <a:r>
              <a:rPr lang="zh-CN" altLang="en-US" sz="2200" b="1"/>
              <a:t>从键盘接收了一个字符串的输入，</a:t>
            </a:r>
          </a:p>
          <a:p>
            <a:pPr eaLnBrk="1" hangingPunct="1">
              <a:lnSpc>
                <a:spcPct val="80000"/>
              </a:lnSpc>
              <a:buFontTx/>
              <a:buNone/>
            </a:pPr>
            <a:r>
              <a:rPr lang="zh-CN" altLang="en-US" sz="2200" b="1"/>
              <a:t>			   </a:t>
            </a:r>
            <a:r>
              <a:rPr lang="en-US" altLang="zh-CN" sz="2200" b="1"/>
              <a:t>//</a:t>
            </a:r>
            <a:r>
              <a:rPr lang="zh-CN" altLang="en-US" sz="2200" b="1"/>
              <a:t>并创建了一个字符输入流的对象　　　　　　	</a:t>
            </a:r>
          </a:p>
          <a:p>
            <a:pPr eaLnBrk="1" hangingPunct="1">
              <a:lnSpc>
                <a:spcPct val="80000"/>
              </a:lnSpc>
              <a:buFontTx/>
              <a:buNone/>
            </a:pPr>
            <a:r>
              <a:rPr lang="zh-CN" altLang="en-US" sz="2200" b="1"/>
              <a:t>			   </a:t>
            </a:r>
            <a:r>
              <a:rPr lang="en-US" altLang="zh-CN" sz="2200" b="1">
                <a:solidFill>
                  <a:srgbClr val="0000CC"/>
                </a:solidFill>
              </a:rPr>
              <a:t>ir=new InputStreamReader(System.in);</a:t>
            </a:r>
            <a:r>
              <a:rPr lang="en-US" altLang="zh-CN" sz="2200" b="1"/>
              <a:t> </a:t>
            </a:r>
          </a:p>
          <a:p>
            <a:pPr eaLnBrk="1" hangingPunct="1">
              <a:lnSpc>
                <a:spcPct val="80000"/>
              </a:lnSpc>
              <a:buFontTx/>
              <a:buNone/>
            </a:pPr>
            <a:r>
              <a:rPr lang="zh-CN" altLang="en-US" sz="2200" b="1"/>
              <a:t>　　　　　　     </a:t>
            </a:r>
            <a:r>
              <a:rPr lang="en-US" altLang="zh-CN" sz="2200" b="1">
                <a:solidFill>
                  <a:srgbClr val="0000CC"/>
                </a:solidFill>
              </a:rPr>
              <a:t>in=new BufferedReader(ir);</a:t>
            </a:r>
            <a:br>
              <a:rPr lang="en-US" altLang="zh-CN" sz="2200" b="1">
                <a:solidFill>
                  <a:srgbClr val="0000CC"/>
                </a:solidFill>
              </a:rPr>
            </a:br>
            <a:r>
              <a:rPr lang="zh-CN" altLang="en-US" sz="2200" b="1"/>
              <a:t>　　　　　　</a:t>
            </a:r>
            <a:r>
              <a:rPr lang="en-US" altLang="zh-CN" sz="2200" b="1">
                <a:solidFill>
                  <a:srgbClr val="0000CC"/>
                </a:solidFill>
              </a:rPr>
              <a:t>String s=in.readLine();</a:t>
            </a:r>
            <a:br>
              <a:rPr lang="en-US" altLang="zh-CN" sz="2200" b="1"/>
            </a:br>
            <a:r>
              <a:rPr lang="zh-CN" altLang="en-US" sz="2200" b="1"/>
              <a:t>　                  </a:t>
            </a:r>
            <a:r>
              <a:rPr lang="en-US" altLang="zh-CN" sz="2200" b="1"/>
              <a:t>//</a:t>
            </a:r>
            <a:r>
              <a:rPr lang="zh-CN" altLang="en-US" sz="2200" b="1"/>
              <a:t>从输入流</a:t>
            </a:r>
            <a:r>
              <a:rPr lang="en-US" altLang="zh-CN" sz="2200" b="1"/>
              <a:t>in</a:t>
            </a:r>
            <a:r>
              <a:rPr lang="zh-CN" altLang="en-US" sz="2200" b="1"/>
              <a:t>中读入一行，并将读取的值赋值给</a:t>
            </a:r>
            <a:r>
              <a:rPr lang="en-US" altLang="zh-CN" sz="2200" b="1"/>
              <a:t>s</a:t>
            </a:r>
            <a:br>
              <a:rPr lang="en-US" altLang="zh-CN" sz="2200" b="1"/>
            </a:br>
            <a:r>
              <a:rPr lang="zh-CN" altLang="en-US" sz="2200" b="1"/>
              <a:t>　　　　　　</a:t>
            </a:r>
            <a:r>
              <a:rPr lang="en-US" altLang="zh-CN" sz="2200" b="1"/>
              <a:t>System.out.println(“Input value is: ”+s);</a:t>
            </a:r>
            <a:br>
              <a:rPr lang="en-US" altLang="zh-CN" sz="2200" b="1"/>
            </a:br>
            <a:r>
              <a:rPr lang="zh-CN" altLang="en-US" sz="2200" b="1"/>
              <a:t>　　　　　　</a:t>
            </a:r>
            <a:r>
              <a:rPr lang="en-US" altLang="zh-CN" sz="2200" b="1"/>
              <a:t>int i = Integer.parseInt(s);//</a:t>
            </a:r>
            <a:r>
              <a:rPr lang="zh-CN" altLang="en-US" sz="2200" b="1"/>
              <a:t>转换成</a:t>
            </a:r>
            <a:r>
              <a:rPr lang="en-US" altLang="zh-CN" sz="2200" b="1"/>
              <a:t>int</a:t>
            </a:r>
            <a:r>
              <a:rPr lang="zh-CN" altLang="en-US" sz="2200" b="1"/>
              <a:t>型</a:t>
            </a:r>
            <a:br>
              <a:rPr lang="zh-CN" altLang="en-US" sz="2200" b="1"/>
            </a:br>
            <a:r>
              <a:rPr lang="zh-CN" altLang="en-US" sz="2200" b="1"/>
              <a:t>　　　　　　</a:t>
            </a:r>
            <a:r>
              <a:rPr lang="en-US" altLang="zh-CN" sz="2200" b="1"/>
              <a:t>i*=2;</a:t>
            </a:r>
            <a:br>
              <a:rPr lang="en-US" altLang="zh-CN" sz="2200" b="1"/>
            </a:br>
            <a:r>
              <a:rPr lang="zh-CN" altLang="en-US" sz="2200" b="1"/>
              <a:t>　		  </a:t>
            </a:r>
            <a:r>
              <a:rPr lang="en-US" altLang="zh-CN" sz="2200" b="1"/>
              <a:t>System.out.println("after doubled: "+i);</a:t>
            </a:r>
            <a:br>
              <a:rPr lang="en-US" altLang="zh-CN" sz="2200" b="1"/>
            </a:br>
            <a:r>
              <a:rPr lang="zh-CN" altLang="en-US" sz="2200" b="1"/>
              <a:t>　　　　</a:t>
            </a:r>
            <a:r>
              <a:rPr lang="en-US" altLang="zh-CN" sz="2200" b="1"/>
              <a:t>} catch(IOException e)</a:t>
            </a:r>
            <a:br>
              <a:rPr lang="en-US" altLang="zh-CN" sz="2200" b="1"/>
            </a:br>
            <a:r>
              <a:rPr lang="zh-CN" altLang="en-US" sz="2200" b="1"/>
              <a:t>　　　　</a:t>
            </a:r>
            <a:r>
              <a:rPr lang="en-US" altLang="zh-CN" sz="2200" b="1"/>
              <a:t>{ System.out.println(e); }</a:t>
            </a:r>
            <a:br>
              <a:rPr lang="en-US" altLang="zh-CN" sz="2200" b="1"/>
            </a:br>
            <a:r>
              <a:rPr lang="zh-CN" altLang="en-US" sz="2200" b="1"/>
              <a:t>　　　</a:t>
            </a:r>
            <a:r>
              <a:rPr lang="en-US" altLang="zh-CN" sz="2200" b="1"/>
              <a:t>}</a:t>
            </a:r>
            <a:br>
              <a:rPr lang="en-US" altLang="zh-CN" sz="2400" b="1"/>
            </a:br>
            <a:endParaRPr lang="en-US" altLang="zh-CN" sz="2400" b="1"/>
          </a:p>
          <a:p>
            <a:pPr eaLnBrk="1" hangingPunct="1">
              <a:lnSpc>
                <a:spcPct val="80000"/>
              </a:lnSpc>
              <a:buFontTx/>
              <a:buNone/>
            </a:pPr>
            <a:endParaRPr lang="en-US" altLang="zh-CN" sz="2400" b="1"/>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3">
            <a:extLst>
              <a:ext uri="{FF2B5EF4-FFF2-40B4-BE49-F238E27FC236}">
                <a16:creationId xmlns:a16="http://schemas.microsoft.com/office/drawing/2014/main" id="{0B0F4CA2-FCED-4CD2-95C4-932822CCF32A}"/>
              </a:ext>
            </a:extLst>
          </p:cNvPr>
          <p:cNvSpPr>
            <a:spLocks noGrp="1" noChangeArrowheads="1"/>
          </p:cNvSpPr>
          <p:nvPr>
            <p:ph type="body" idx="1"/>
          </p:nvPr>
        </p:nvSpPr>
        <p:spPr>
          <a:xfrm>
            <a:off x="457200" y="980728"/>
            <a:ext cx="8229600" cy="4525962"/>
          </a:xfrm>
        </p:spPr>
        <p:txBody>
          <a:bodyPr/>
          <a:lstStyle/>
          <a:p>
            <a:pPr eaLnBrk="1" hangingPunct="1">
              <a:lnSpc>
                <a:spcPct val="90000"/>
              </a:lnSpc>
              <a:buFont typeface="Wingdings" panose="05000000000000000000" pitchFamily="2" charset="2"/>
              <a:buChar char="u"/>
            </a:pPr>
            <a:r>
              <a:rPr lang="zh-CN" altLang="en-US" sz="2400" b="1"/>
              <a:t>注意：在读取字符流时，如果不是来自于本地的，比如说来自于网络上某处的与本地编码方式不同的机器，那么我们在构造输入流时就不能简单地使用本地缺省的编码方式，否则读出的字符就不正确；为了正确地读出异种机上的字符，我们应该使用下述方式构造输入流对象：</a:t>
            </a:r>
            <a:br>
              <a:rPr lang="zh-CN" altLang="en-US" sz="2400" b="1"/>
            </a:br>
            <a:r>
              <a:rPr lang="zh-CN" altLang="en-US" sz="2400" b="1"/>
              <a:t>　　</a:t>
            </a:r>
            <a:br>
              <a:rPr lang="zh-CN" altLang="en-US" sz="2400" b="1"/>
            </a:br>
            <a:r>
              <a:rPr lang="zh-CN" altLang="en-US" sz="2400" b="1"/>
              <a:t>　　 </a:t>
            </a:r>
            <a:r>
              <a:rPr lang="en-US" altLang="zh-CN" sz="2400" b="1">
                <a:solidFill>
                  <a:srgbClr val="0000CC"/>
                </a:solidFill>
              </a:rPr>
              <a:t>ir = new InputStreamReader(is, "8859_1");</a:t>
            </a:r>
            <a:br>
              <a:rPr lang="en-US" altLang="zh-CN" sz="2400" b="1">
                <a:solidFill>
                  <a:srgbClr val="0000CC"/>
                </a:solidFill>
              </a:rPr>
            </a:br>
            <a:br>
              <a:rPr lang="en-US" altLang="zh-CN" sz="2400" b="1"/>
            </a:br>
            <a:r>
              <a:rPr lang="zh-CN" altLang="en-US" sz="2400" b="1"/>
              <a:t>　　采用</a:t>
            </a:r>
            <a:r>
              <a:rPr lang="en-US" altLang="zh-CN" sz="2400" b="1"/>
              <a:t>ISO 8859_1</a:t>
            </a:r>
            <a:r>
              <a:rPr lang="zh-CN" altLang="en-US" sz="2400" b="1"/>
              <a:t>编码方式，这是一种映射到</a:t>
            </a:r>
            <a:r>
              <a:rPr lang="en-US" altLang="zh-CN" sz="2400" b="1"/>
              <a:t>ASCII</a:t>
            </a:r>
            <a:r>
              <a:rPr lang="zh-CN" altLang="en-US" sz="2400" b="1"/>
              <a:t>码的编码方式，可以在不同平台之间正确转换字符。</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F4FF220-554B-4C64-9001-CCCE8008AFB5}"/>
              </a:ext>
            </a:extLst>
          </p:cNvPr>
          <p:cNvSpPr>
            <a:spLocks noGrp="1"/>
          </p:cNvSpPr>
          <p:nvPr>
            <p:ph idx="1"/>
          </p:nvPr>
        </p:nvSpPr>
        <p:spPr>
          <a:xfrm>
            <a:off x="457200" y="2320280"/>
            <a:ext cx="8229600" cy="1108720"/>
          </a:xfrm>
        </p:spPr>
        <p:txBody>
          <a:bodyPr/>
          <a:lstStyle/>
          <a:p>
            <a:pPr algn="ctr">
              <a:buFont typeface="Wingdings" panose="05000000000000000000" pitchFamily="2" charset="2"/>
              <a:buChar char="Ø"/>
            </a:pPr>
            <a:r>
              <a:rPr lang="en-US" altLang="zh-CN" sz="6000">
                <a:solidFill>
                  <a:srgbClr val="0070C0"/>
                </a:solidFill>
                <a:effectLst>
                  <a:outerShdw blurRad="38100" dist="38100" dir="2700000" algn="tl">
                    <a:srgbClr val="000000">
                      <a:alpha val="43137"/>
                    </a:srgbClr>
                  </a:outerShdw>
                </a:effectLst>
              </a:rPr>
              <a:t>  IO</a:t>
            </a:r>
            <a:r>
              <a:rPr lang="zh-CN" altLang="en-US" sz="6000">
                <a:solidFill>
                  <a:srgbClr val="0070C0"/>
                </a:solidFill>
                <a:effectLst>
                  <a:outerShdw blurRad="38100" dist="38100" dir="2700000" algn="tl">
                    <a:srgbClr val="000000">
                      <a:alpha val="43137"/>
                    </a:srgbClr>
                  </a:outerShdw>
                </a:effectLst>
              </a:rPr>
              <a:t>流部分</a:t>
            </a:r>
          </a:p>
        </p:txBody>
      </p:sp>
    </p:spTree>
    <p:extLst>
      <p:ext uri="{BB962C8B-B14F-4D97-AF65-F5344CB8AC3E}">
        <p14:creationId xmlns:p14="http://schemas.microsoft.com/office/powerpoint/2010/main" val="118048742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6F99660E-2A5A-4348-9B2E-0A556883556C}"/>
              </a:ext>
            </a:extLst>
          </p:cNvPr>
          <p:cNvSpPr>
            <a:spLocks noGrp="1" noChangeArrowheads="1"/>
          </p:cNvSpPr>
          <p:nvPr>
            <p:ph type="title"/>
          </p:nvPr>
        </p:nvSpPr>
        <p:spPr>
          <a:xfrm>
            <a:off x="457200" y="346075"/>
            <a:ext cx="8229600" cy="706438"/>
          </a:xfrm>
        </p:spPr>
        <p:txBody>
          <a:bodyPr/>
          <a:lstStyle/>
          <a:p>
            <a:pPr eaLnBrk="1" hangingPunct="1"/>
            <a:r>
              <a:rPr lang="en-US" altLang="zh-CN" sz="3200" b="1"/>
              <a:t>9. </a:t>
            </a:r>
            <a:r>
              <a:rPr lang="zh-CN" altLang="en-US" sz="3200" b="1"/>
              <a:t>常用流类型（</a:t>
            </a:r>
            <a:r>
              <a:rPr lang="en-US" altLang="zh-CN" sz="3200" b="1"/>
              <a:t>3</a:t>
            </a:r>
            <a:r>
              <a:rPr lang="zh-CN" altLang="en-US" sz="3200" b="1"/>
              <a:t>）</a:t>
            </a:r>
            <a:br>
              <a:rPr lang="zh-CN" altLang="en-US" sz="3200" b="1"/>
            </a:br>
            <a:endParaRPr lang="zh-CN" altLang="en-US" sz="3200" b="1"/>
          </a:p>
        </p:txBody>
      </p:sp>
      <p:sp>
        <p:nvSpPr>
          <p:cNvPr id="34819" name="Rectangle 3">
            <a:extLst>
              <a:ext uri="{FF2B5EF4-FFF2-40B4-BE49-F238E27FC236}">
                <a16:creationId xmlns:a16="http://schemas.microsoft.com/office/drawing/2014/main" id="{BFB62A29-2283-4C34-A75C-DF48FB5C2223}"/>
              </a:ext>
            </a:extLst>
          </p:cNvPr>
          <p:cNvSpPr>
            <a:spLocks noGrp="1" noChangeArrowheads="1"/>
          </p:cNvSpPr>
          <p:nvPr>
            <p:ph type="body" idx="1"/>
          </p:nvPr>
        </p:nvSpPr>
        <p:spPr>
          <a:xfrm>
            <a:off x="322263" y="1111250"/>
            <a:ext cx="8353425" cy="4929188"/>
          </a:xfrm>
        </p:spPr>
        <p:txBody>
          <a:bodyPr/>
          <a:lstStyle/>
          <a:p>
            <a:pPr eaLnBrk="1" hangingPunct="1">
              <a:lnSpc>
                <a:spcPct val="80000"/>
              </a:lnSpc>
              <a:buFontTx/>
              <a:buNone/>
            </a:pPr>
            <a:r>
              <a:rPr lang="en-US" altLang="zh-CN" sz="2400" b="1"/>
              <a:t> </a:t>
            </a:r>
            <a:r>
              <a:rPr lang="en-US" altLang="en-US" sz="2400"/>
              <a:t>★ </a:t>
            </a:r>
            <a:r>
              <a:rPr lang="en-US" altLang="zh-CN" sz="2400" b="1">
                <a:solidFill>
                  <a:srgbClr val="FF0000"/>
                </a:solidFill>
              </a:rPr>
              <a:t>DataInputStream/DateOutputStream</a:t>
            </a:r>
          </a:p>
          <a:p>
            <a:pPr eaLnBrk="1" hangingPunct="1">
              <a:lnSpc>
                <a:spcPct val="80000"/>
              </a:lnSpc>
              <a:buFont typeface="Wingdings" panose="05000000000000000000" pitchFamily="2" charset="2"/>
              <a:buChar char="u"/>
            </a:pPr>
            <a:r>
              <a:rPr lang="en-US" altLang="zh-CN" sz="2400" b="1"/>
              <a:t> DataInputStream</a:t>
            </a:r>
            <a:r>
              <a:rPr lang="zh-CN" altLang="en-US" sz="2400" b="1"/>
              <a:t>能够以一种与机器无关的方式，直接从底层字节输入流读取</a:t>
            </a:r>
            <a:r>
              <a:rPr lang="en-US" altLang="zh-CN" sz="2400" b="1">
                <a:solidFill>
                  <a:srgbClr val="FF0000"/>
                </a:solidFill>
              </a:rPr>
              <a:t>Java</a:t>
            </a:r>
            <a:r>
              <a:rPr lang="zh-CN" altLang="en-US" sz="2400" b="1">
                <a:solidFill>
                  <a:srgbClr val="FF0000"/>
                </a:solidFill>
              </a:rPr>
              <a:t>基本类型和</a:t>
            </a:r>
            <a:r>
              <a:rPr lang="en-US" altLang="zh-CN" sz="2400" b="1">
                <a:solidFill>
                  <a:srgbClr val="FF0000"/>
                </a:solidFill>
              </a:rPr>
              <a:t>String</a:t>
            </a:r>
            <a:r>
              <a:rPr lang="zh-CN" altLang="en-US" sz="2400" b="1">
                <a:solidFill>
                  <a:srgbClr val="FF0000"/>
                </a:solidFill>
              </a:rPr>
              <a:t>类型</a:t>
            </a:r>
            <a:r>
              <a:rPr lang="zh-CN" altLang="en-US" sz="2400" b="1"/>
              <a:t>的数据，常用方法包括：</a:t>
            </a:r>
          </a:p>
          <a:p>
            <a:pPr lvl="1" eaLnBrk="1" hangingPunct="1">
              <a:lnSpc>
                <a:spcPct val="80000"/>
              </a:lnSpc>
              <a:buFontTx/>
              <a:buNone/>
            </a:pPr>
            <a:r>
              <a:rPr lang="en-US" altLang="zh-CN" sz="2000" b="1"/>
              <a:t>public DataInputStream( </a:t>
            </a:r>
            <a:r>
              <a:rPr lang="en-US" altLang="zh-CN" sz="2000" b="1">
                <a:solidFill>
                  <a:srgbClr val="0000CC"/>
                </a:solidFill>
              </a:rPr>
              <a:t>InputStream in</a:t>
            </a:r>
            <a:r>
              <a:rPr lang="en-US" altLang="zh-CN" sz="2000" b="1"/>
              <a:t>)</a:t>
            </a:r>
          </a:p>
          <a:p>
            <a:pPr lvl="1" eaLnBrk="1" hangingPunct="1">
              <a:lnSpc>
                <a:spcPct val="80000"/>
              </a:lnSpc>
              <a:buFontTx/>
              <a:buNone/>
            </a:pPr>
            <a:r>
              <a:rPr lang="en-US" altLang="zh-CN" sz="2000" b="1"/>
              <a:t>public final boolean readBoolean()</a:t>
            </a:r>
          </a:p>
          <a:p>
            <a:pPr lvl="1" eaLnBrk="1" hangingPunct="1">
              <a:lnSpc>
                <a:spcPct val="80000"/>
              </a:lnSpc>
              <a:buFontTx/>
              <a:buNone/>
            </a:pPr>
            <a:r>
              <a:rPr lang="en-US" altLang="zh-CN" sz="2000" b="1"/>
              <a:t>public final byte readByte()</a:t>
            </a:r>
          </a:p>
          <a:p>
            <a:pPr lvl="1" eaLnBrk="1" hangingPunct="1">
              <a:lnSpc>
                <a:spcPct val="80000"/>
              </a:lnSpc>
              <a:buFontTx/>
              <a:buNone/>
            </a:pPr>
            <a:r>
              <a:rPr lang="en-US" altLang="zh-CN" sz="2000" b="1"/>
              <a:t>public final byte readChar()</a:t>
            </a:r>
          </a:p>
          <a:p>
            <a:pPr lvl="1" eaLnBrk="1" hangingPunct="1">
              <a:lnSpc>
                <a:spcPct val="80000"/>
              </a:lnSpc>
              <a:buFontTx/>
              <a:buNone/>
            </a:pPr>
            <a:r>
              <a:rPr lang="en-US" altLang="zh-CN" sz="2000" b="1"/>
              <a:t>public final byte readDouble()</a:t>
            </a:r>
          </a:p>
          <a:p>
            <a:pPr lvl="1" eaLnBrk="1" hangingPunct="1">
              <a:lnSpc>
                <a:spcPct val="80000"/>
              </a:lnSpc>
              <a:buFontTx/>
              <a:buNone/>
            </a:pPr>
            <a:r>
              <a:rPr lang="en-US" altLang="zh-CN" sz="2000" b="1"/>
              <a:t>public final byte readFloat()</a:t>
            </a:r>
          </a:p>
          <a:p>
            <a:pPr lvl="1" eaLnBrk="1" hangingPunct="1">
              <a:lnSpc>
                <a:spcPct val="80000"/>
              </a:lnSpc>
              <a:buFontTx/>
              <a:buNone/>
            </a:pPr>
            <a:r>
              <a:rPr lang="en-US" altLang="zh-CN" sz="2000" b="1"/>
              <a:t>public final byte readInt()</a:t>
            </a:r>
          </a:p>
          <a:p>
            <a:pPr lvl="1" eaLnBrk="1" hangingPunct="1">
              <a:lnSpc>
                <a:spcPct val="80000"/>
              </a:lnSpc>
              <a:buFontTx/>
              <a:buNone/>
            </a:pPr>
            <a:r>
              <a:rPr lang="en-US" altLang="zh-CN" sz="2000" b="1"/>
              <a:t>public final byte readLong()</a:t>
            </a:r>
          </a:p>
          <a:p>
            <a:pPr lvl="1" eaLnBrk="1" hangingPunct="1">
              <a:lnSpc>
                <a:spcPct val="80000"/>
              </a:lnSpc>
              <a:buFontTx/>
              <a:buNone/>
            </a:pPr>
            <a:r>
              <a:rPr lang="en-US" altLang="zh-CN" sz="2000" b="1"/>
              <a:t>public final byte readShort()</a:t>
            </a:r>
          </a:p>
          <a:p>
            <a:pPr lvl="1" eaLnBrk="1" hangingPunct="1">
              <a:lnSpc>
                <a:spcPct val="80000"/>
              </a:lnSpc>
              <a:buFontTx/>
              <a:buNone/>
            </a:pPr>
            <a:r>
              <a:rPr lang="en-US" altLang="zh-CN" sz="2000" b="1">
                <a:solidFill>
                  <a:srgbClr val="0000CC"/>
                </a:solidFill>
              </a:rPr>
              <a:t>public final byte readUTF()</a:t>
            </a:r>
          </a:p>
          <a:p>
            <a:pPr lvl="1" eaLnBrk="1" hangingPunct="1">
              <a:lnSpc>
                <a:spcPct val="80000"/>
              </a:lnSpc>
              <a:buFontTx/>
              <a:buNone/>
            </a:pPr>
            <a:endParaRPr lang="en-US" altLang="zh-CN" sz="2000" b="1">
              <a:solidFill>
                <a:srgbClr val="0000CC"/>
              </a:solidFill>
            </a:endParaRPr>
          </a:p>
          <a:p>
            <a:pPr eaLnBrk="1" hangingPunct="1">
              <a:lnSpc>
                <a:spcPct val="80000"/>
              </a:lnSpc>
              <a:buFont typeface="Wingdings" panose="05000000000000000000" pitchFamily="2" charset="2"/>
              <a:buChar char="u"/>
            </a:pPr>
            <a:r>
              <a:rPr lang="en-US" altLang="zh-CN" sz="2400" b="1"/>
              <a:t> DataOutputStream </a:t>
            </a:r>
            <a:r>
              <a:rPr lang="zh-CN" altLang="en-US" sz="2400" b="1"/>
              <a:t>则能够直接将</a:t>
            </a:r>
            <a:r>
              <a:rPr lang="en-US" altLang="zh-CN" sz="2400" b="1"/>
              <a:t>Java</a:t>
            </a:r>
            <a:r>
              <a:rPr lang="zh-CN" altLang="en-US" sz="2400" b="1"/>
              <a:t>基本类型和</a:t>
            </a:r>
            <a:r>
              <a:rPr lang="en-US" altLang="zh-CN" sz="2400" b="1"/>
              <a:t>String</a:t>
            </a:r>
            <a:r>
              <a:rPr lang="zh-CN" altLang="en-US" sz="2400" b="1"/>
              <a:t>类型数据写出到其他的字节输出流。</a:t>
            </a: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Rectangle 3">
            <a:extLst>
              <a:ext uri="{FF2B5EF4-FFF2-40B4-BE49-F238E27FC236}">
                <a16:creationId xmlns:a16="http://schemas.microsoft.com/office/drawing/2014/main" id="{837C10BA-74BA-4498-B1D3-3BB429758CAE}"/>
              </a:ext>
            </a:extLst>
          </p:cNvPr>
          <p:cNvSpPr>
            <a:spLocks noGrp="1" noChangeArrowheads="1"/>
          </p:cNvSpPr>
          <p:nvPr>
            <p:ph type="body" idx="1"/>
          </p:nvPr>
        </p:nvSpPr>
        <p:spPr>
          <a:xfrm>
            <a:off x="179388" y="333375"/>
            <a:ext cx="8964612" cy="5792788"/>
          </a:xfrm>
        </p:spPr>
        <p:txBody>
          <a:bodyPr/>
          <a:lstStyle/>
          <a:p>
            <a:pPr eaLnBrk="1" hangingPunct="1">
              <a:lnSpc>
                <a:spcPct val="80000"/>
              </a:lnSpc>
              <a:buFontTx/>
              <a:buNone/>
            </a:pPr>
            <a:r>
              <a:rPr lang="en-US" altLang="zh-CN" sz="2200" b="1" dirty="0"/>
              <a:t>import </a:t>
            </a:r>
            <a:r>
              <a:rPr lang="en-US" altLang="zh-CN" sz="2200" b="1" dirty="0" err="1"/>
              <a:t>java.io</a:t>
            </a:r>
            <a:r>
              <a:rPr lang="en-US" altLang="zh-CN" sz="2200" b="1" dirty="0"/>
              <a:t>.*;</a:t>
            </a:r>
          </a:p>
          <a:p>
            <a:pPr eaLnBrk="1" hangingPunct="1">
              <a:lnSpc>
                <a:spcPct val="80000"/>
              </a:lnSpc>
              <a:buFontTx/>
              <a:buNone/>
            </a:pPr>
            <a:r>
              <a:rPr lang="en-US" altLang="zh-CN" sz="2200" b="1" dirty="0"/>
              <a:t>public class </a:t>
            </a:r>
            <a:r>
              <a:rPr lang="en-US" altLang="zh-CN" sz="2200" b="1" dirty="0" err="1"/>
              <a:t>DataStreamDemo</a:t>
            </a:r>
            <a:r>
              <a:rPr lang="en-US" altLang="zh-CN" sz="2200" b="1" dirty="0"/>
              <a:t> {</a:t>
            </a:r>
          </a:p>
          <a:p>
            <a:pPr eaLnBrk="1" hangingPunct="1">
              <a:lnSpc>
                <a:spcPct val="80000"/>
              </a:lnSpc>
              <a:buFontTx/>
              <a:buNone/>
            </a:pPr>
            <a:r>
              <a:rPr lang="en-US" altLang="zh-CN" sz="2200" b="1" dirty="0"/>
              <a:t>	public static void main(String [ ] </a:t>
            </a:r>
            <a:r>
              <a:rPr lang="en-US" altLang="zh-CN" sz="2200" b="1" dirty="0" err="1"/>
              <a:t>args</a:t>
            </a:r>
            <a:r>
              <a:rPr lang="en-US" altLang="zh-CN" sz="2200" b="1" dirty="0"/>
              <a:t>){</a:t>
            </a:r>
          </a:p>
          <a:p>
            <a:pPr eaLnBrk="1" hangingPunct="1">
              <a:lnSpc>
                <a:spcPct val="80000"/>
              </a:lnSpc>
              <a:buFontTx/>
              <a:buNone/>
            </a:pPr>
            <a:r>
              <a:rPr lang="en-US" altLang="zh-CN" sz="2200" b="1" dirty="0"/>
              <a:t>		try {			</a:t>
            </a:r>
          </a:p>
          <a:p>
            <a:pPr eaLnBrk="1" hangingPunct="1">
              <a:lnSpc>
                <a:spcPct val="80000"/>
              </a:lnSpc>
              <a:buFontTx/>
              <a:buNone/>
            </a:pPr>
            <a:r>
              <a:rPr lang="en-US" altLang="zh-CN" sz="2200" b="1" dirty="0"/>
              <a:t>	</a:t>
            </a:r>
            <a:r>
              <a:rPr lang="en-US" altLang="zh-CN" sz="2200" b="1" dirty="0" err="1"/>
              <a:t>FileOutputStream</a:t>
            </a:r>
            <a:r>
              <a:rPr lang="en-US" altLang="zh-CN" sz="2200" b="1" dirty="0"/>
              <a:t> </a:t>
            </a:r>
            <a:r>
              <a:rPr lang="en-US" altLang="zh-CN" sz="2200" b="1" dirty="0" err="1"/>
              <a:t>fos</a:t>
            </a:r>
            <a:r>
              <a:rPr lang="en-US" altLang="zh-CN" sz="2200" b="1" dirty="0"/>
              <a:t> = new </a:t>
            </a:r>
            <a:r>
              <a:rPr lang="en-US" altLang="zh-CN" sz="2200" b="1" dirty="0" err="1"/>
              <a:t>FileOutputStream</a:t>
            </a:r>
            <a:r>
              <a:rPr lang="en-US" altLang="zh-CN" sz="2200" b="1" dirty="0"/>
              <a:t>("</a:t>
            </a:r>
            <a:r>
              <a:rPr lang="en-US" altLang="zh-CN" sz="2200" b="1" dirty="0" err="1"/>
              <a:t>myfile.dat</a:t>
            </a:r>
            <a:r>
              <a:rPr lang="en-US" altLang="zh-CN" sz="2200" b="1" dirty="0"/>
              <a:t>");</a:t>
            </a:r>
          </a:p>
          <a:p>
            <a:pPr eaLnBrk="1" hangingPunct="1">
              <a:lnSpc>
                <a:spcPct val="80000"/>
              </a:lnSpc>
              <a:buFontTx/>
              <a:buNone/>
            </a:pPr>
            <a:r>
              <a:rPr lang="en-US" altLang="zh-CN" sz="2200" b="1" dirty="0"/>
              <a:t>		   </a:t>
            </a:r>
            <a:r>
              <a:rPr lang="en-US" altLang="zh-CN" sz="2200" b="1" dirty="0" err="1">
                <a:solidFill>
                  <a:srgbClr val="0000CC"/>
                </a:solidFill>
              </a:rPr>
              <a:t>DataOutputStream</a:t>
            </a:r>
            <a:r>
              <a:rPr lang="en-US" altLang="zh-CN" sz="2200" b="1" dirty="0">
                <a:solidFill>
                  <a:srgbClr val="0000CC"/>
                </a:solidFill>
              </a:rPr>
              <a:t> dos = new </a:t>
            </a:r>
            <a:r>
              <a:rPr lang="en-US" altLang="zh-CN" sz="2200" b="1" dirty="0" err="1">
                <a:solidFill>
                  <a:srgbClr val="0000CC"/>
                </a:solidFill>
              </a:rPr>
              <a:t>DataOutputStream</a:t>
            </a:r>
            <a:r>
              <a:rPr lang="en-US" altLang="zh-CN" sz="2200" b="1" dirty="0">
                <a:solidFill>
                  <a:srgbClr val="0000CC"/>
                </a:solidFill>
              </a:rPr>
              <a:t>(</a:t>
            </a:r>
            <a:r>
              <a:rPr lang="en-US" altLang="zh-CN" sz="2200" b="1" dirty="0" err="1">
                <a:solidFill>
                  <a:srgbClr val="0000CC"/>
                </a:solidFill>
              </a:rPr>
              <a:t>fos</a:t>
            </a:r>
            <a:r>
              <a:rPr lang="en-US" altLang="zh-CN" sz="2200" b="1" dirty="0">
                <a:solidFill>
                  <a:srgbClr val="0000CC"/>
                </a:solidFill>
              </a:rPr>
              <a:t>);</a:t>
            </a:r>
          </a:p>
          <a:p>
            <a:pPr eaLnBrk="1" hangingPunct="1">
              <a:lnSpc>
                <a:spcPct val="80000"/>
              </a:lnSpc>
              <a:buFontTx/>
              <a:buNone/>
            </a:pPr>
            <a:r>
              <a:rPr lang="en-US" altLang="zh-CN" sz="2200" b="1" dirty="0">
                <a:solidFill>
                  <a:srgbClr val="0000CC"/>
                </a:solidFill>
              </a:rPr>
              <a:t>		   </a:t>
            </a:r>
            <a:r>
              <a:rPr lang="en-US" altLang="zh-CN" sz="2200" b="1" dirty="0" err="1">
                <a:solidFill>
                  <a:srgbClr val="0000CC"/>
                </a:solidFill>
              </a:rPr>
              <a:t>dos.writeUTF</a:t>
            </a:r>
            <a:r>
              <a:rPr lang="en-US" altLang="zh-CN" sz="2200" b="1" dirty="0">
                <a:solidFill>
                  <a:srgbClr val="0000CC"/>
                </a:solidFill>
              </a:rPr>
              <a:t>("</a:t>
            </a:r>
            <a:r>
              <a:rPr lang="zh-CN" altLang="en-US" sz="2200" b="1" dirty="0">
                <a:solidFill>
                  <a:srgbClr val="0000CC"/>
                </a:solidFill>
              </a:rPr>
              <a:t>厦门欢迎您</a:t>
            </a:r>
            <a:r>
              <a:rPr lang="en-US" altLang="zh-CN" sz="2200" b="1" dirty="0">
                <a:solidFill>
                  <a:srgbClr val="0000CC"/>
                </a:solidFill>
              </a:rPr>
              <a:t>");  </a:t>
            </a:r>
            <a:r>
              <a:rPr lang="en-US" altLang="zh-CN" sz="2200" b="1" dirty="0"/>
              <a:t>//</a:t>
            </a:r>
            <a:r>
              <a:rPr lang="en-US" altLang="zh-CN" sz="2200" b="1" dirty="0">
                <a:solidFill>
                  <a:srgbClr val="0000CC"/>
                </a:solidFill>
              </a:rPr>
              <a:t> </a:t>
            </a:r>
            <a:r>
              <a:rPr lang="zh-CN" altLang="en-US" sz="2200" b="1" dirty="0"/>
              <a:t>以与机器无关方式使用 </a:t>
            </a:r>
            <a:r>
              <a:rPr lang="en-US" altLang="zh-CN" sz="2200" b="1" dirty="0"/>
              <a:t>UTF-8 </a:t>
            </a:r>
            <a:r>
              <a:rPr lang="zh-CN" altLang="en-US" sz="2200" b="1" dirty="0"/>
              <a:t>修改版编码将一个字符串写入基础输出流</a:t>
            </a:r>
          </a:p>
          <a:p>
            <a:pPr eaLnBrk="1" hangingPunct="1">
              <a:lnSpc>
                <a:spcPct val="80000"/>
              </a:lnSpc>
              <a:buFontTx/>
              <a:buNone/>
            </a:pPr>
            <a:r>
              <a:rPr lang="zh-CN" altLang="en-US" sz="2200" b="1" dirty="0">
                <a:solidFill>
                  <a:srgbClr val="0000CC"/>
                </a:solidFill>
              </a:rPr>
              <a:t>		   </a:t>
            </a:r>
            <a:r>
              <a:rPr lang="en-US" altLang="zh-CN" sz="2200" b="1" dirty="0" err="1">
                <a:solidFill>
                  <a:srgbClr val="0000CC"/>
                </a:solidFill>
              </a:rPr>
              <a:t>dos.writeInt</a:t>
            </a:r>
            <a:r>
              <a:rPr lang="en-US" altLang="zh-CN" sz="2200" b="1" dirty="0">
                <a:solidFill>
                  <a:srgbClr val="0000CC"/>
                </a:solidFill>
              </a:rPr>
              <a:t>(40);</a:t>
            </a:r>
          </a:p>
          <a:p>
            <a:pPr eaLnBrk="1" hangingPunct="1">
              <a:lnSpc>
                <a:spcPct val="80000"/>
              </a:lnSpc>
              <a:buFontTx/>
              <a:buNone/>
            </a:pPr>
            <a:r>
              <a:rPr lang="en-US" altLang="zh-CN" sz="2200" b="1" dirty="0"/>
              <a:t>		   </a:t>
            </a:r>
            <a:r>
              <a:rPr lang="en-US" altLang="zh-CN" sz="2200" b="1" dirty="0" err="1"/>
              <a:t>dos.close</a:t>
            </a:r>
            <a:r>
              <a:rPr lang="en-US" altLang="zh-CN" sz="2200" b="1" dirty="0"/>
              <a:t>();</a:t>
            </a:r>
          </a:p>
          <a:p>
            <a:pPr eaLnBrk="1" hangingPunct="1">
              <a:lnSpc>
                <a:spcPct val="80000"/>
              </a:lnSpc>
              <a:buFontTx/>
              <a:buNone/>
            </a:pPr>
            <a:endParaRPr lang="en-US" altLang="zh-CN" sz="2200" b="1" dirty="0"/>
          </a:p>
          <a:p>
            <a:pPr eaLnBrk="1" hangingPunct="1">
              <a:lnSpc>
                <a:spcPct val="80000"/>
              </a:lnSpc>
              <a:buFontTx/>
              <a:buNone/>
            </a:pPr>
            <a:r>
              <a:rPr lang="en-US" altLang="zh-CN" sz="2200" b="1" dirty="0"/>
              <a:t>		   </a:t>
            </a:r>
            <a:r>
              <a:rPr lang="en-US" altLang="zh-CN" sz="2200" b="1" dirty="0" err="1"/>
              <a:t>FileInputStream</a:t>
            </a:r>
            <a:r>
              <a:rPr lang="en-US" altLang="zh-CN" sz="2200" b="1" dirty="0"/>
              <a:t> </a:t>
            </a:r>
            <a:r>
              <a:rPr lang="en-US" altLang="zh-CN" sz="2200" b="1" dirty="0" err="1"/>
              <a:t>fis</a:t>
            </a:r>
            <a:r>
              <a:rPr lang="en-US" altLang="zh-CN" sz="2200" b="1" dirty="0"/>
              <a:t> = new </a:t>
            </a:r>
            <a:r>
              <a:rPr lang="en-US" altLang="zh-CN" sz="2200" b="1" dirty="0" err="1"/>
              <a:t>FileInputStream</a:t>
            </a:r>
            <a:r>
              <a:rPr lang="en-US" altLang="zh-CN" sz="2200" b="1" dirty="0"/>
              <a:t>("</a:t>
            </a:r>
            <a:r>
              <a:rPr lang="en-US" altLang="zh-CN" sz="2200" b="1" dirty="0" err="1"/>
              <a:t>myfile.dat</a:t>
            </a:r>
            <a:r>
              <a:rPr lang="en-US" altLang="zh-CN" sz="2200" b="1" dirty="0"/>
              <a:t>");</a:t>
            </a:r>
          </a:p>
          <a:p>
            <a:pPr eaLnBrk="1" hangingPunct="1">
              <a:lnSpc>
                <a:spcPct val="80000"/>
              </a:lnSpc>
              <a:buFontTx/>
              <a:buNone/>
            </a:pPr>
            <a:r>
              <a:rPr lang="en-US" altLang="zh-CN" sz="2200" b="1" dirty="0"/>
              <a:t>	  	   </a:t>
            </a:r>
            <a:r>
              <a:rPr lang="en-US" altLang="zh-CN" sz="2200" b="1" dirty="0" err="1">
                <a:solidFill>
                  <a:srgbClr val="0000CC"/>
                </a:solidFill>
              </a:rPr>
              <a:t>DataInputStream</a:t>
            </a:r>
            <a:r>
              <a:rPr lang="en-US" altLang="zh-CN" sz="2200" b="1" dirty="0">
                <a:solidFill>
                  <a:srgbClr val="0000CC"/>
                </a:solidFill>
              </a:rPr>
              <a:t> dis = new </a:t>
            </a:r>
            <a:r>
              <a:rPr lang="en-US" altLang="zh-CN" sz="2200" b="1" dirty="0" err="1">
                <a:solidFill>
                  <a:srgbClr val="0000CC"/>
                </a:solidFill>
              </a:rPr>
              <a:t>DataInputStream</a:t>
            </a:r>
            <a:r>
              <a:rPr lang="en-US" altLang="zh-CN" sz="2200" b="1" dirty="0">
                <a:solidFill>
                  <a:srgbClr val="0000CC"/>
                </a:solidFill>
              </a:rPr>
              <a:t>(</a:t>
            </a:r>
            <a:r>
              <a:rPr lang="en-US" altLang="zh-CN" sz="2200" b="1" dirty="0" err="1">
                <a:solidFill>
                  <a:srgbClr val="0000CC"/>
                </a:solidFill>
              </a:rPr>
              <a:t>fis</a:t>
            </a:r>
            <a:r>
              <a:rPr lang="en-US" altLang="zh-CN" sz="2200" b="1" dirty="0">
                <a:solidFill>
                  <a:srgbClr val="0000CC"/>
                </a:solidFill>
              </a:rPr>
              <a:t>);</a:t>
            </a:r>
          </a:p>
          <a:p>
            <a:pPr eaLnBrk="1" hangingPunct="1">
              <a:lnSpc>
                <a:spcPct val="80000"/>
              </a:lnSpc>
              <a:buFontTx/>
              <a:buNone/>
            </a:pPr>
            <a:r>
              <a:rPr lang="en-US" altLang="zh-CN" sz="2200" b="1" dirty="0">
                <a:solidFill>
                  <a:srgbClr val="0000CC"/>
                </a:solidFill>
              </a:rPr>
              <a:t>		   </a:t>
            </a:r>
            <a:r>
              <a:rPr lang="en-US" altLang="zh-CN" sz="2200" b="1" dirty="0" err="1">
                <a:solidFill>
                  <a:srgbClr val="0000CC"/>
                </a:solidFill>
              </a:rPr>
              <a:t>System.out.println</a:t>
            </a:r>
            <a:r>
              <a:rPr lang="en-US" altLang="zh-CN" sz="2200" b="1" dirty="0">
                <a:solidFill>
                  <a:srgbClr val="0000CC"/>
                </a:solidFill>
              </a:rPr>
              <a:t>("name:" + </a:t>
            </a:r>
            <a:r>
              <a:rPr lang="en-US" altLang="zh-CN" sz="2200" b="1" dirty="0" err="1">
                <a:solidFill>
                  <a:srgbClr val="0000CC"/>
                </a:solidFill>
              </a:rPr>
              <a:t>dis.readUTF</a:t>
            </a:r>
            <a:r>
              <a:rPr lang="en-US" altLang="zh-CN" sz="2200" b="1" dirty="0">
                <a:solidFill>
                  <a:srgbClr val="0000CC"/>
                </a:solidFill>
              </a:rPr>
              <a:t>());</a:t>
            </a:r>
          </a:p>
          <a:p>
            <a:pPr eaLnBrk="1" hangingPunct="1">
              <a:lnSpc>
                <a:spcPct val="80000"/>
              </a:lnSpc>
              <a:buFontTx/>
              <a:buNone/>
            </a:pPr>
            <a:r>
              <a:rPr lang="en-US" altLang="zh-CN" sz="2200" b="1" dirty="0">
                <a:solidFill>
                  <a:srgbClr val="0000CC"/>
                </a:solidFill>
              </a:rPr>
              <a:t>		   </a:t>
            </a:r>
            <a:r>
              <a:rPr lang="en-US" altLang="zh-CN" sz="2200" b="1" dirty="0" err="1">
                <a:solidFill>
                  <a:srgbClr val="0000CC"/>
                </a:solidFill>
              </a:rPr>
              <a:t>System.out.println</a:t>
            </a:r>
            <a:r>
              <a:rPr lang="en-US" altLang="zh-CN" sz="2200" b="1" dirty="0">
                <a:solidFill>
                  <a:srgbClr val="0000CC"/>
                </a:solidFill>
              </a:rPr>
              <a:t>("name:" + </a:t>
            </a:r>
            <a:r>
              <a:rPr lang="en-US" altLang="zh-CN" sz="2200" b="1" dirty="0" err="1">
                <a:solidFill>
                  <a:srgbClr val="0000CC"/>
                </a:solidFill>
              </a:rPr>
              <a:t>dis.readInt</a:t>
            </a:r>
            <a:r>
              <a:rPr lang="en-US" altLang="zh-CN" sz="2200" b="1" dirty="0">
                <a:solidFill>
                  <a:srgbClr val="0000CC"/>
                </a:solidFill>
              </a:rPr>
              <a:t>());</a:t>
            </a:r>
          </a:p>
          <a:p>
            <a:pPr eaLnBrk="1" hangingPunct="1">
              <a:lnSpc>
                <a:spcPct val="80000"/>
              </a:lnSpc>
              <a:buFontTx/>
              <a:buNone/>
            </a:pPr>
            <a:r>
              <a:rPr lang="en-US" altLang="zh-CN" sz="2200" b="1" dirty="0"/>
              <a:t>		   </a:t>
            </a:r>
            <a:r>
              <a:rPr lang="en-US" altLang="zh-CN" sz="2200" b="1" dirty="0" err="1"/>
              <a:t>fis.close</a:t>
            </a:r>
            <a:r>
              <a:rPr lang="en-US" altLang="zh-CN" sz="2200" b="1" dirty="0"/>
              <a:t>();		</a:t>
            </a:r>
          </a:p>
          <a:p>
            <a:pPr eaLnBrk="1" hangingPunct="1">
              <a:lnSpc>
                <a:spcPct val="80000"/>
              </a:lnSpc>
              <a:buFontTx/>
              <a:buNone/>
            </a:pPr>
            <a:r>
              <a:rPr lang="en-US" altLang="zh-CN" sz="2200" b="1" dirty="0"/>
              <a:t>		} catch(</a:t>
            </a:r>
            <a:r>
              <a:rPr lang="en-US" altLang="zh-CN" sz="2200" b="1" dirty="0" err="1"/>
              <a:t>IOException</a:t>
            </a:r>
            <a:r>
              <a:rPr lang="en-US" altLang="zh-CN" sz="2200" b="1" dirty="0"/>
              <a:t> e) { </a:t>
            </a:r>
            <a:r>
              <a:rPr lang="en-US" altLang="zh-CN" sz="2200" b="1" dirty="0" err="1"/>
              <a:t>e.printStackTrace</a:t>
            </a:r>
            <a:r>
              <a:rPr lang="en-US" altLang="zh-CN" sz="2200" b="1" dirty="0"/>
              <a:t>(); }</a:t>
            </a:r>
          </a:p>
          <a:p>
            <a:pPr eaLnBrk="1" hangingPunct="1">
              <a:lnSpc>
                <a:spcPct val="80000"/>
              </a:lnSpc>
              <a:buFontTx/>
              <a:buNone/>
            </a:pPr>
            <a:r>
              <a:rPr lang="en-US" altLang="zh-CN" sz="2200" b="1" dirty="0"/>
              <a:t>	}</a:t>
            </a:r>
          </a:p>
          <a:p>
            <a:pPr eaLnBrk="1" hangingPunct="1">
              <a:lnSpc>
                <a:spcPct val="80000"/>
              </a:lnSpc>
              <a:buFontTx/>
              <a:buNone/>
            </a:pPr>
            <a:r>
              <a:rPr lang="en-US" altLang="zh-CN" sz="2200" b="1" dirty="0"/>
              <a:t>}</a:t>
            </a: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C673076-23E5-1E47-9F78-3DAEDC39D7DF}"/>
              </a:ext>
            </a:extLst>
          </p:cNvPr>
          <p:cNvSpPr>
            <a:spLocks noGrp="1"/>
          </p:cNvSpPr>
          <p:nvPr>
            <p:ph type="title"/>
          </p:nvPr>
        </p:nvSpPr>
        <p:spPr/>
        <p:txBody>
          <a:bodyPr/>
          <a:lstStyle/>
          <a:p>
            <a:endParaRPr kumimoji="1" lang="zh-CN" altLang="en-US"/>
          </a:p>
        </p:txBody>
      </p:sp>
      <p:sp>
        <p:nvSpPr>
          <p:cNvPr id="3" name="内容占位符 2">
            <a:extLst>
              <a:ext uri="{FF2B5EF4-FFF2-40B4-BE49-F238E27FC236}">
                <a16:creationId xmlns:a16="http://schemas.microsoft.com/office/drawing/2014/main" id="{B63FAE4F-34BD-D142-843B-EAE41F28DDF0}"/>
              </a:ext>
            </a:extLst>
          </p:cNvPr>
          <p:cNvSpPr>
            <a:spLocks noGrp="1"/>
          </p:cNvSpPr>
          <p:nvPr>
            <p:ph idx="1"/>
          </p:nvPr>
        </p:nvSpPr>
        <p:spPr/>
        <p:txBody>
          <a:bodyPr/>
          <a:lstStyle/>
          <a:p>
            <a:endParaRPr kumimoji="1" lang="zh-CN" altLang="en-US"/>
          </a:p>
        </p:txBody>
      </p:sp>
      <p:pic>
        <p:nvPicPr>
          <p:cNvPr id="4" name="图片 3">
            <a:extLst>
              <a:ext uri="{FF2B5EF4-FFF2-40B4-BE49-F238E27FC236}">
                <a16:creationId xmlns:a16="http://schemas.microsoft.com/office/drawing/2014/main" id="{A629BEFF-2605-D24C-BD19-2FA431C7D067}"/>
              </a:ext>
            </a:extLst>
          </p:cNvPr>
          <p:cNvPicPr>
            <a:picLocks noChangeAspect="1"/>
          </p:cNvPicPr>
          <p:nvPr/>
        </p:nvPicPr>
        <p:blipFill>
          <a:blip r:embed="rId2"/>
          <a:stretch>
            <a:fillRect/>
          </a:stretch>
        </p:blipFill>
        <p:spPr>
          <a:xfrm>
            <a:off x="294939" y="620688"/>
            <a:ext cx="8554122" cy="5688632"/>
          </a:xfrm>
          <a:prstGeom prst="rect">
            <a:avLst/>
          </a:prstGeom>
        </p:spPr>
      </p:pic>
    </p:spTree>
    <p:extLst>
      <p:ext uri="{BB962C8B-B14F-4D97-AF65-F5344CB8AC3E}">
        <p14:creationId xmlns:p14="http://schemas.microsoft.com/office/powerpoint/2010/main" val="42544939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A7B463FC-C71F-4AF6-8509-DB408420797D}"/>
              </a:ext>
            </a:extLst>
          </p:cNvPr>
          <p:cNvSpPr>
            <a:spLocks noGrp="1" noChangeArrowheads="1"/>
          </p:cNvSpPr>
          <p:nvPr>
            <p:ph type="title"/>
          </p:nvPr>
        </p:nvSpPr>
        <p:spPr>
          <a:xfrm>
            <a:off x="457200" y="188913"/>
            <a:ext cx="8229600" cy="1143000"/>
          </a:xfrm>
        </p:spPr>
        <p:txBody>
          <a:bodyPr/>
          <a:lstStyle/>
          <a:p>
            <a:pPr eaLnBrk="1" hangingPunct="1"/>
            <a:r>
              <a:rPr lang="en-US" altLang="zh-CN" sz="3200" b="1"/>
              <a:t>10. </a:t>
            </a:r>
            <a:r>
              <a:rPr lang="zh-CN" altLang="en-US" sz="3200" b="1"/>
              <a:t>常用流类型（</a:t>
            </a:r>
            <a:r>
              <a:rPr lang="en-US" altLang="zh-CN" sz="3200" b="1"/>
              <a:t>4</a:t>
            </a:r>
            <a:r>
              <a:rPr lang="zh-CN" altLang="en-US" sz="3200" b="1"/>
              <a:t>）</a:t>
            </a:r>
          </a:p>
        </p:txBody>
      </p:sp>
      <p:sp>
        <p:nvSpPr>
          <p:cNvPr id="36867" name="Rectangle 3">
            <a:extLst>
              <a:ext uri="{FF2B5EF4-FFF2-40B4-BE49-F238E27FC236}">
                <a16:creationId xmlns:a16="http://schemas.microsoft.com/office/drawing/2014/main" id="{75398A39-074E-4353-9AE5-76AB06EE91F3}"/>
              </a:ext>
            </a:extLst>
          </p:cNvPr>
          <p:cNvSpPr>
            <a:spLocks noGrp="1" noChangeArrowheads="1"/>
          </p:cNvSpPr>
          <p:nvPr>
            <p:ph type="body" idx="1"/>
          </p:nvPr>
        </p:nvSpPr>
        <p:spPr>
          <a:xfrm>
            <a:off x="468313" y="1255713"/>
            <a:ext cx="8496300" cy="5327650"/>
          </a:xfrm>
        </p:spPr>
        <p:txBody>
          <a:bodyPr/>
          <a:lstStyle/>
          <a:p>
            <a:pPr eaLnBrk="1" hangingPunct="1">
              <a:buFontTx/>
              <a:buNone/>
            </a:pPr>
            <a:r>
              <a:rPr lang="en-US" altLang="en-US" sz="2400" dirty="0"/>
              <a:t>★ </a:t>
            </a:r>
            <a:r>
              <a:rPr lang="en-US" altLang="zh-CN" sz="2400" b="1" dirty="0" err="1">
                <a:solidFill>
                  <a:srgbClr val="FF0000"/>
                </a:solidFill>
              </a:rPr>
              <a:t>RandomAccessFile</a:t>
            </a:r>
            <a:endParaRPr lang="en-US" altLang="zh-CN" sz="2400" b="1" dirty="0">
              <a:solidFill>
                <a:srgbClr val="FF0000"/>
              </a:solidFill>
            </a:endParaRPr>
          </a:p>
          <a:p>
            <a:pPr eaLnBrk="1" hangingPunct="1">
              <a:buFont typeface="Wingdings" panose="05000000000000000000" pitchFamily="2" charset="2"/>
              <a:buChar char="u"/>
            </a:pPr>
            <a:r>
              <a:rPr lang="zh-CN" altLang="en-US" sz="2400" b="1" dirty="0"/>
              <a:t>此类的实例支持对随机访问文件的读取和写入 。用</a:t>
            </a:r>
            <a:r>
              <a:rPr lang="en-US" altLang="zh-CN" sz="2400" b="1" dirty="0" err="1"/>
              <a:t>RandomAccessFile</a:t>
            </a:r>
            <a:r>
              <a:rPr lang="zh-CN" altLang="en-US" sz="2400" b="1" dirty="0"/>
              <a:t>类创建的流的指向既可以作为源，也可以作为目的地。</a:t>
            </a:r>
          </a:p>
          <a:p>
            <a:pPr eaLnBrk="1" hangingPunct="1">
              <a:buFontTx/>
              <a:buNone/>
            </a:pPr>
            <a:endParaRPr lang="zh-CN" altLang="en-US" sz="1000" b="1" dirty="0"/>
          </a:p>
          <a:p>
            <a:pPr eaLnBrk="1" hangingPunct="1">
              <a:buFont typeface="Wingdings" panose="05000000000000000000" pitchFamily="2" charset="2"/>
              <a:buChar char="u"/>
            </a:pPr>
            <a:r>
              <a:rPr lang="zh-CN" altLang="en-US" sz="2400" b="1" dirty="0"/>
              <a:t>构造方法：</a:t>
            </a:r>
          </a:p>
          <a:p>
            <a:pPr eaLnBrk="1" hangingPunct="1">
              <a:buFontTx/>
              <a:buNone/>
            </a:pPr>
            <a:r>
              <a:rPr lang="en-US" altLang="zh-CN" sz="2400" b="1" dirty="0" err="1">
                <a:solidFill>
                  <a:srgbClr val="0000CC"/>
                </a:solidFill>
              </a:rPr>
              <a:t>RandomAccessFile</a:t>
            </a:r>
            <a:r>
              <a:rPr lang="en-US" altLang="zh-CN" sz="2400" b="1" dirty="0">
                <a:solidFill>
                  <a:srgbClr val="0000CC"/>
                </a:solidFill>
              </a:rPr>
              <a:t>(File file, String mode)</a:t>
            </a:r>
            <a:r>
              <a:rPr lang="zh-CN" altLang="en-US" sz="2400" b="1" dirty="0"/>
              <a:t>创建从中读取和向其中写入（可选）的随机访问文件流，该文件由 </a:t>
            </a:r>
            <a:r>
              <a:rPr lang="en-US" altLang="zh-CN" sz="2400" b="1" dirty="0"/>
              <a:t>File</a:t>
            </a:r>
            <a:r>
              <a:rPr lang="zh-CN" altLang="en-US" sz="2400" b="1" dirty="0"/>
              <a:t>参数指定</a:t>
            </a:r>
          </a:p>
          <a:p>
            <a:pPr eaLnBrk="1" hangingPunct="1">
              <a:buFontTx/>
              <a:buNone/>
            </a:pPr>
            <a:r>
              <a:rPr lang="en-US" altLang="zh-CN" sz="2400" b="1" dirty="0" err="1">
                <a:solidFill>
                  <a:srgbClr val="0000CC"/>
                </a:solidFill>
              </a:rPr>
              <a:t>RandomAccessFile</a:t>
            </a:r>
            <a:r>
              <a:rPr lang="en-US" altLang="zh-CN" sz="2400" b="1" dirty="0">
                <a:solidFill>
                  <a:srgbClr val="0000CC"/>
                </a:solidFill>
              </a:rPr>
              <a:t>(String name, String mode)</a:t>
            </a:r>
            <a:r>
              <a:rPr lang="en-US" altLang="zh-CN" sz="2400" b="1" dirty="0"/>
              <a:t> </a:t>
            </a:r>
            <a:r>
              <a:rPr lang="zh-CN" altLang="en-US" sz="2400" b="1" dirty="0"/>
              <a:t>创建从中读取和向其中写入（可选）的随机访问文件流，该文件具有指定名称。</a:t>
            </a:r>
          </a:p>
          <a:p>
            <a:pPr eaLnBrk="1" hangingPunct="1">
              <a:buFont typeface="Wingdings" panose="05000000000000000000" pitchFamily="2" charset="2"/>
              <a:buChar char="Ø"/>
            </a:pPr>
            <a:r>
              <a:rPr lang="zh-CN" altLang="en-US" sz="2400" b="1" dirty="0"/>
              <a:t>参数</a:t>
            </a:r>
            <a:r>
              <a:rPr lang="en-US" altLang="zh-CN" sz="2400" b="1" dirty="0"/>
              <a:t>mode</a:t>
            </a:r>
            <a:r>
              <a:rPr lang="zh-CN" altLang="en-US" sz="2400" b="1" dirty="0"/>
              <a:t>：取</a:t>
            </a:r>
            <a:r>
              <a:rPr lang="en-US" altLang="zh-CN" sz="2400" b="1" dirty="0"/>
              <a:t>r(</a:t>
            </a:r>
            <a:r>
              <a:rPr lang="zh-CN" altLang="en-US" sz="2400" b="1" dirty="0"/>
              <a:t>只读</a:t>
            </a:r>
            <a:r>
              <a:rPr lang="en-US" altLang="zh-CN" sz="2400" b="1" dirty="0"/>
              <a:t>)  </a:t>
            </a:r>
            <a:r>
              <a:rPr lang="zh-CN" altLang="en-US" sz="2400" b="1" dirty="0"/>
              <a:t>或 </a:t>
            </a:r>
            <a:r>
              <a:rPr lang="en-US" altLang="zh-CN" sz="2400" b="1" dirty="0" err="1"/>
              <a:t>rw</a:t>
            </a:r>
            <a:r>
              <a:rPr lang="en-US" altLang="zh-CN" sz="2400" b="1" dirty="0"/>
              <a:t>(</a:t>
            </a:r>
            <a:r>
              <a:rPr lang="zh-CN" altLang="en-US" sz="2400" b="1" dirty="0"/>
              <a:t>可读写</a:t>
            </a:r>
            <a:r>
              <a:rPr lang="en-US" altLang="zh-CN" sz="2400" b="1" dirty="0"/>
              <a:t>) </a:t>
            </a: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3">
            <a:extLst>
              <a:ext uri="{FF2B5EF4-FFF2-40B4-BE49-F238E27FC236}">
                <a16:creationId xmlns:a16="http://schemas.microsoft.com/office/drawing/2014/main" id="{DE53C31C-0457-47B0-BB0F-9443361D5BD2}"/>
              </a:ext>
            </a:extLst>
          </p:cNvPr>
          <p:cNvSpPr>
            <a:spLocks noGrp="1" noChangeArrowheads="1"/>
          </p:cNvSpPr>
          <p:nvPr>
            <p:ph type="body" idx="1"/>
          </p:nvPr>
        </p:nvSpPr>
        <p:spPr>
          <a:xfrm>
            <a:off x="71438" y="476250"/>
            <a:ext cx="8964612" cy="5832475"/>
          </a:xfrm>
        </p:spPr>
        <p:txBody>
          <a:bodyPr/>
          <a:lstStyle/>
          <a:p>
            <a:pPr eaLnBrk="1" hangingPunct="1">
              <a:lnSpc>
                <a:spcPct val="80000"/>
              </a:lnSpc>
              <a:buFontTx/>
              <a:buNone/>
            </a:pPr>
            <a:r>
              <a:rPr lang="en-US" altLang="zh-CN" sz="2200" b="1" dirty="0" err="1"/>
              <a:t>boolean</a:t>
            </a:r>
            <a:r>
              <a:rPr lang="en-US" altLang="zh-CN" sz="2200" b="1" dirty="0"/>
              <a:t> </a:t>
            </a:r>
            <a:r>
              <a:rPr lang="en-US" altLang="zh-CN" sz="2200" b="1" dirty="0">
                <a:hlinkClick r:id="rId2" action="ppaction://hlinkfile"/>
              </a:rPr>
              <a:t>readBoolean</a:t>
            </a:r>
            <a:r>
              <a:rPr lang="en-US" altLang="zh-CN" sz="2200" b="1" dirty="0"/>
              <a:t>()  void </a:t>
            </a:r>
            <a:r>
              <a:rPr lang="en-US" altLang="zh-CN" sz="2200" b="1" dirty="0">
                <a:hlinkClick r:id="rId3" action="ppaction://hlinkfile"/>
              </a:rPr>
              <a:t>writeBoolean</a:t>
            </a:r>
            <a:r>
              <a:rPr lang="en-US" altLang="zh-CN" sz="2200" b="1" dirty="0"/>
              <a:t>(</a:t>
            </a:r>
            <a:r>
              <a:rPr lang="en-US" altLang="zh-CN" sz="2200" b="1" dirty="0" err="1"/>
              <a:t>boolean</a:t>
            </a:r>
            <a:r>
              <a:rPr lang="en-US" altLang="zh-CN" sz="2200" b="1" dirty="0"/>
              <a:t> v)             </a:t>
            </a:r>
          </a:p>
          <a:p>
            <a:pPr eaLnBrk="1" hangingPunct="1">
              <a:lnSpc>
                <a:spcPct val="80000"/>
              </a:lnSpc>
              <a:buFontTx/>
              <a:buNone/>
            </a:pPr>
            <a:r>
              <a:rPr lang="en-US" altLang="zh-CN" sz="2200" b="1" dirty="0"/>
              <a:t>byte </a:t>
            </a:r>
            <a:r>
              <a:rPr lang="en-US" altLang="zh-CN" sz="2200" b="1" dirty="0">
                <a:hlinkClick r:id="rId4" action="ppaction://hlinkfile"/>
              </a:rPr>
              <a:t>readByte</a:t>
            </a:r>
            <a:r>
              <a:rPr lang="en-US" altLang="zh-CN" sz="2200" b="1" dirty="0"/>
              <a:t>()         void </a:t>
            </a:r>
            <a:r>
              <a:rPr lang="en-US" altLang="zh-CN" sz="2200" b="1" dirty="0">
                <a:hlinkClick r:id="rId5" action="ppaction://hlinkfile"/>
              </a:rPr>
              <a:t>writeByte</a:t>
            </a:r>
            <a:r>
              <a:rPr lang="en-US" altLang="zh-CN" sz="2200" b="1" dirty="0"/>
              <a:t>(</a:t>
            </a:r>
            <a:r>
              <a:rPr lang="en-US" altLang="zh-CN" sz="2200" b="1" dirty="0" err="1"/>
              <a:t>int</a:t>
            </a:r>
            <a:r>
              <a:rPr lang="en-US" altLang="zh-CN" sz="2200" b="1" dirty="0"/>
              <a:t> v)  void </a:t>
            </a:r>
            <a:r>
              <a:rPr lang="en-US" altLang="zh-CN" sz="2200" b="1" dirty="0">
                <a:hlinkClick r:id="rId6" action="ppaction://hlinkfile"/>
              </a:rPr>
              <a:t>writeBytes</a:t>
            </a:r>
            <a:r>
              <a:rPr lang="en-US" altLang="zh-CN" sz="2200" b="1" dirty="0"/>
              <a:t>(</a:t>
            </a:r>
            <a:r>
              <a:rPr lang="en-US" altLang="zh-CN" sz="2200" b="1" dirty="0">
                <a:hlinkClick r:id="rId7" action="ppaction://hlinkfile" tooltip="java.lang 中的类"/>
              </a:rPr>
              <a:t>String</a:t>
            </a:r>
            <a:r>
              <a:rPr lang="en-US" altLang="zh-CN" sz="2200" b="1" dirty="0"/>
              <a:t> s)</a:t>
            </a:r>
          </a:p>
          <a:p>
            <a:pPr eaLnBrk="1" hangingPunct="1">
              <a:lnSpc>
                <a:spcPct val="80000"/>
              </a:lnSpc>
              <a:buFontTx/>
              <a:buNone/>
            </a:pPr>
            <a:r>
              <a:rPr lang="en-US" altLang="zh-CN" sz="2200" b="1" dirty="0"/>
              <a:t>char </a:t>
            </a:r>
            <a:r>
              <a:rPr lang="en-US" altLang="zh-CN" sz="2200" b="1" dirty="0">
                <a:hlinkClick r:id="rId8" action="ppaction://hlinkfile"/>
              </a:rPr>
              <a:t>readChar</a:t>
            </a:r>
            <a:r>
              <a:rPr lang="en-US" altLang="zh-CN" sz="2200" b="1" dirty="0"/>
              <a:t>()       void </a:t>
            </a:r>
            <a:r>
              <a:rPr lang="en-US" altLang="zh-CN" sz="2200" b="1" dirty="0">
                <a:hlinkClick r:id="rId9" action="ppaction://hlinkfile"/>
              </a:rPr>
              <a:t>writeChar</a:t>
            </a:r>
            <a:r>
              <a:rPr lang="en-US" altLang="zh-CN" sz="2200" b="1" dirty="0"/>
              <a:t>(</a:t>
            </a:r>
            <a:r>
              <a:rPr lang="en-US" altLang="zh-CN" sz="2200" b="1" dirty="0" err="1"/>
              <a:t>int</a:t>
            </a:r>
            <a:r>
              <a:rPr lang="en-US" altLang="zh-CN" sz="2200" b="1" dirty="0"/>
              <a:t> v)  void </a:t>
            </a:r>
            <a:r>
              <a:rPr lang="en-US" altLang="zh-CN" sz="2200" b="1" dirty="0">
                <a:hlinkClick r:id="rId10" action="ppaction://hlinkfile"/>
              </a:rPr>
              <a:t>writeChars</a:t>
            </a:r>
            <a:r>
              <a:rPr lang="en-US" altLang="zh-CN" sz="2200" b="1" dirty="0"/>
              <a:t>(</a:t>
            </a:r>
            <a:r>
              <a:rPr lang="en-US" altLang="zh-CN" sz="2200" b="1" dirty="0">
                <a:hlinkClick r:id="rId7" action="ppaction://hlinkfile" tooltip="java.lang 中的类"/>
              </a:rPr>
              <a:t>String</a:t>
            </a:r>
            <a:r>
              <a:rPr lang="en-US" altLang="zh-CN" sz="2200" b="1" dirty="0"/>
              <a:t> s)</a:t>
            </a:r>
          </a:p>
          <a:p>
            <a:pPr eaLnBrk="1" hangingPunct="1">
              <a:lnSpc>
                <a:spcPct val="80000"/>
              </a:lnSpc>
              <a:buFontTx/>
              <a:buNone/>
            </a:pPr>
            <a:r>
              <a:rPr lang="en-US" altLang="zh-CN" sz="2200" b="1" dirty="0"/>
              <a:t>double </a:t>
            </a:r>
            <a:r>
              <a:rPr lang="en-US" altLang="zh-CN" sz="2200" b="1" dirty="0">
                <a:hlinkClick r:id="rId11" action="ppaction://hlinkfile"/>
              </a:rPr>
              <a:t>readDouble</a:t>
            </a:r>
            <a:r>
              <a:rPr lang="en-US" altLang="zh-CN" sz="2200" b="1" dirty="0"/>
              <a:t>()     void </a:t>
            </a:r>
            <a:r>
              <a:rPr lang="en-US" altLang="zh-CN" sz="2200" b="1" dirty="0">
                <a:hlinkClick r:id="rId12" action="ppaction://hlinkfile"/>
              </a:rPr>
              <a:t>writeDouble</a:t>
            </a:r>
            <a:r>
              <a:rPr lang="en-US" altLang="zh-CN" sz="2200" b="1" dirty="0"/>
              <a:t>(double v)</a:t>
            </a:r>
          </a:p>
          <a:p>
            <a:pPr eaLnBrk="1" hangingPunct="1">
              <a:lnSpc>
                <a:spcPct val="80000"/>
              </a:lnSpc>
              <a:buFontTx/>
              <a:buNone/>
            </a:pPr>
            <a:r>
              <a:rPr lang="en-US" altLang="zh-CN" sz="2200" b="1" dirty="0"/>
              <a:t>float </a:t>
            </a:r>
            <a:r>
              <a:rPr lang="en-US" altLang="zh-CN" sz="2200" b="1" dirty="0">
                <a:hlinkClick r:id="rId13" action="ppaction://hlinkfile"/>
              </a:rPr>
              <a:t>readFloat</a:t>
            </a:r>
            <a:r>
              <a:rPr lang="en-US" altLang="zh-CN" sz="2200" b="1" dirty="0"/>
              <a:t>()  	void </a:t>
            </a:r>
            <a:r>
              <a:rPr lang="en-US" altLang="zh-CN" sz="2200" b="1" dirty="0">
                <a:hlinkClick r:id="rId14" action="ppaction://hlinkfile"/>
              </a:rPr>
              <a:t>writeFloat</a:t>
            </a:r>
            <a:r>
              <a:rPr lang="en-US" altLang="zh-CN" sz="2200" b="1" dirty="0"/>
              <a:t>(float v) </a:t>
            </a:r>
          </a:p>
          <a:p>
            <a:pPr eaLnBrk="1" hangingPunct="1">
              <a:lnSpc>
                <a:spcPct val="80000"/>
              </a:lnSpc>
              <a:buFontTx/>
              <a:buNone/>
            </a:pPr>
            <a:r>
              <a:rPr lang="en-US" altLang="zh-CN" sz="2200" b="1" dirty="0" err="1"/>
              <a:t>int</a:t>
            </a:r>
            <a:r>
              <a:rPr lang="en-US" altLang="zh-CN" sz="2200" b="1" dirty="0"/>
              <a:t> </a:t>
            </a:r>
            <a:r>
              <a:rPr lang="en-US" altLang="zh-CN" sz="2200" b="1" dirty="0">
                <a:hlinkClick r:id="rId15" action="ppaction://hlinkfile"/>
              </a:rPr>
              <a:t>readInt</a:t>
            </a:r>
            <a:r>
              <a:rPr lang="en-US" altLang="zh-CN" sz="2200" b="1" dirty="0"/>
              <a:t>() 		void </a:t>
            </a:r>
            <a:r>
              <a:rPr lang="en-US" altLang="zh-CN" sz="2200" b="1" dirty="0">
                <a:hlinkClick r:id="rId16" action="ppaction://hlinkfile"/>
              </a:rPr>
              <a:t>writeInt</a:t>
            </a:r>
            <a:r>
              <a:rPr lang="en-US" altLang="zh-CN" sz="2200" b="1" dirty="0"/>
              <a:t>(</a:t>
            </a:r>
            <a:r>
              <a:rPr lang="en-US" altLang="zh-CN" sz="2200" b="1" dirty="0" err="1"/>
              <a:t>int</a:t>
            </a:r>
            <a:r>
              <a:rPr lang="en-US" altLang="zh-CN" sz="2200" b="1" dirty="0"/>
              <a:t> v) </a:t>
            </a:r>
          </a:p>
          <a:p>
            <a:pPr eaLnBrk="1" hangingPunct="1">
              <a:lnSpc>
                <a:spcPct val="80000"/>
              </a:lnSpc>
              <a:buFontTx/>
              <a:buNone/>
            </a:pPr>
            <a:r>
              <a:rPr lang="en-US" altLang="zh-CN" sz="2200" b="1" dirty="0"/>
              <a:t>long </a:t>
            </a:r>
            <a:r>
              <a:rPr lang="en-US" altLang="zh-CN" sz="2200" b="1" dirty="0">
                <a:hlinkClick r:id="rId17" action="ppaction://hlinkfile"/>
              </a:rPr>
              <a:t>readLong</a:t>
            </a:r>
            <a:r>
              <a:rPr lang="en-US" altLang="zh-CN" sz="2200" b="1" dirty="0"/>
              <a:t>() 	void </a:t>
            </a:r>
            <a:r>
              <a:rPr lang="en-US" altLang="zh-CN" sz="2200" b="1" dirty="0">
                <a:hlinkClick r:id="rId18" action="ppaction://hlinkfile"/>
              </a:rPr>
              <a:t>writeLong</a:t>
            </a:r>
            <a:r>
              <a:rPr lang="en-US" altLang="zh-CN" sz="2200" b="1" dirty="0"/>
              <a:t>(long v)</a:t>
            </a:r>
          </a:p>
          <a:p>
            <a:pPr eaLnBrk="1" hangingPunct="1">
              <a:lnSpc>
                <a:spcPct val="80000"/>
              </a:lnSpc>
              <a:buFontTx/>
              <a:buNone/>
            </a:pPr>
            <a:r>
              <a:rPr lang="en-US" altLang="zh-CN" sz="2200" b="1" dirty="0"/>
              <a:t>short </a:t>
            </a:r>
            <a:r>
              <a:rPr lang="en-US" altLang="zh-CN" sz="2200" b="1" dirty="0">
                <a:hlinkClick r:id="rId19" action="ppaction://hlinkfile"/>
              </a:rPr>
              <a:t>readShort</a:t>
            </a:r>
            <a:r>
              <a:rPr lang="en-US" altLang="zh-CN" sz="2200" b="1" dirty="0"/>
              <a:t>()	void </a:t>
            </a:r>
            <a:r>
              <a:rPr lang="en-US" altLang="zh-CN" sz="2200" b="1" dirty="0">
                <a:hlinkClick r:id="rId20" action="ppaction://hlinkfile"/>
              </a:rPr>
              <a:t>writeShort</a:t>
            </a:r>
            <a:r>
              <a:rPr lang="en-US" altLang="zh-CN" sz="2200" b="1" dirty="0"/>
              <a:t>(</a:t>
            </a:r>
            <a:r>
              <a:rPr lang="en-US" altLang="zh-CN" sz="2200" b="1" dirty="0" err="1"/>
              <a:t>int</a:t>
            </a:r>
            <a:r>
              <a:rPr lang="en-US" altLang="zh-CN" sz="2200" b="1" dirty="0"/>
              <a:t> v)</a:t>
            </a:r>
          </a:p>
          <a:p>
            <a:pPr eaLnBrk="1" hangingPunct="1">
              <a:lnSpc>
                <a:spcPct val="80000"/>
              </a:lnSpc>
              <a:buFontTx/>
              <a:buNone/>
            </a:pPr>
            <a:r>
              <a:rPr lang="en-US" altLang="zh-CN" sz="2200" b="1" dirty="0" err="1"/>
              <a:t>int</a:t>
            </a:r>
            <a:r>
              <a:rPr lang="en-US" altLang="zh-CN" sz="2200" b="1" dirty="0"/>
              <a:t> </a:t>
            </a:r>
            <a:r>
              <a:rPr lang="en-US" altLang="zh-CN" sz="2200" b="1" dirty="0">
                <a:hlinkClick r:id="rId21" action="ppaction://hlinkfile"/>
              </a:rPr>
              <a:t>readUnsignedByte</a:t>
            </a:r>
            <a:r>
              <a:rPr lang="en-US" altLang="zh-CN" sz="2200" b="1" dirty="0"/>
              <a:t>() </a:t>
            </a:r>
          </a:p>
          <a:p>
            <a:pPr eaLnBrk="1" hangingPunct="1">
              <a:lnSpc>
                <a:spcPct val="80000"/>
              </a:lnSpc>
              <a:buFontTx/>
              <a:buNone/>
            </a:pPr>
            <a:r>
              <a:rPr lang="en-US" altLang="zh-CN" sz="2200" b="1" dirty="0" err="1"/>
              <a:t>int</a:t>
            </a:r>
            <a:r>
              <a:rPr lang="en-US" altLang="zh-CN" sz="2200" b="1" dirty="0"/>
              <a:t> </a:t>
            </a:r>
            <a:r>
              <a:rPr lang="en-US" altLang="zh-CN" sz="2200" b="1" dirty="0">
                <a:hlinkClick r:id="rId22" action="ppaction://hlinkfile"/>
              </a:rPr>
              <a:t>readUnsignedShort</a:t>
            </a:r>
            <a:r>
              <a:rPr lang="en-US" altLang="zh-CN" sz="2200" b="1" dirty="0"/>
              <a:t>()</a:t>
            </a:r>
          </a:p>
          <a:p>
            <a:pPr eaLnBrk="1" hangingPunct="1">
              <a:lnSpc>
                <a:spcPct val="80000"/>
              </a:lnSpc>
              <a:buFontTx/>
              <a:buNone/>
            </a:pPr>
            <a:r>
              <a:rPr lang="en-US" altLang="zh-CN" sz="2200" b="1" dirty="0"/>
              <a:t> </a:t>
            </a:r>
            <a:r>
              <a:rPr lang="en-US" altLang="zh-CN" sz="2200" b="1" dirty="0">
                <a:hlinkClick r:id="rId7" action="ppaction://hlinkfile" tooltip="java.lang 中的类"/>
              </a:rPr>
              <a:t>String</a:t>
            </a:r>
            <a:r>
              <a:rPr lang="en-US" altLang="zh-CN" sz="2200" b="1" dirty="0"/>
              <a:t> </a:t>
            </a:r>
            <a:r>
              <a:rPr lang="en-US" altLang="zh-CN" sz="2200" b="1" dirty="0">
                <a:hlinkClick r:id="rId23" action="ppaction://hlinkfile"/>
              </a:rPr>
              <a:t>readUTF</a:t>
            </a:r>
            <a:r>
              <a:rPr lang="en-US" altLang="zh-CN" sz="2200" b="1" dirty="0"/>
              <a:t>() 	void </a:t>
            </a:r>
            <a:r>
              <a:rPr lang="en-US" altLang="zh-CN" sz="2200" b="1" dirty="0">
                <a:hlinkClick r:id="rId24" action="ppaction://hlinkfile"/>
              </a:rPr>
              <a:t>writeUTF</a:t>
            </a:r>
            <a:r>
              <a:rPr lang="en-US" altLang="zh-CN" sz="2200" b="1" dirty="0"/>
              <a:t>(</a:t>
            </a:r>
            <a:r>
              <a:rPr lang="en-US" altLang="zh-CN" sz="2200" b="1" dirty="0">
                <a:hlinkClick r:id="rId7" action="ppaction://hlinkfile" tooltip="java.lang 中的类"/>
              </a:rPr>
              <a:t>String</a:t>
            </a:r>
            <a:r>
              <a:rPr lang="en-US" altLang="zh-CN" sz="2200" b="1" dirty="0"/>
              <a:t> </a:t>
            </a:r>
            <a:r>
              <a:rPr lang="en-US" altLang="zh-CN" sz="2200" b="1" dirty="0" err="1"/>
              <a:t>str</a:t>
            </a:r>
            <a:r>
              <a:rPr lang="en-US" altLang="zh-CN" sz="2200" b="1" dirty="0"/>
              <a:t>)        </a:t>
            </a:r>
          </a:p>
          <a:p>
            <a:pPr eaLnBrk="1" hangingPunct="1">
              <a:lnSpc>
                <a:spcPct val="80000"/>
              </a:lnSpc>
              <a:buFontTx/>
              <a:buNone/>
            </a:pPr>
            <a:r>
              <a:rPr lang="en-US" altLang="zh-CN" sz="2200" b="1" dirty="0">
                <a:hlinkClick r:id="rId7" action="ppaction://hlinkfile" tooltip="java.lang 中的类"/>
              </a:rPr>
              <a:t>String</a:t>
            </a:r>
            <a:r>
              <a:rPr lang="en-US" altLang="zh-CN" sz="2200" b="1" dirty="0"/>
              <a:t> </a:t>
            </a:r>
            <a:r>
              <a:rPr lang="en-US" altLang="zh-CN" sz="2200" b="1" dirty="0">
                <a:hlinkClick r:id="rId25" action="ppaction://hlinkfile"/>
              </a:rPr>
              <a:t>readLine</a:t>
            </a:r>
            <a:r>
              <a:rPr lang="en-US" altLang="zh-CN" sz="2200" b="1" dirty="0"/>
              <a:t>() </a:t>
            </a:r>
            <a:r>
              <a:rPr lang="zh-CN" altLang="en-US" sz="2200" b="1" dirty="0"/>
              <a:t>从此文件读取文本的下一行</a:t>
            </a:r>
          </a:p>
          <a:p>
            <a:pPr eaLnBrk="1" hangingPunct="1">
              <a:lnSpc>
                <a:spcPct val="80000"/>
              </a:lnSpc>
              <a:buFontTx/>
              <a:buNone/>
            </a:pPr>
            <a:r>
              <a:rPr lang="en-US" altLang="zh-CN" sz="2200" b="1" dirty="0"/>
              <a:t>void </a:t>
            </a:r>
            <a:r>
              <a:rPr lang="en-US" altLang="zh-CN" sz="2200" b="1" dirty="0">
                <a:hlinkClick r:id="rId26" action="ppaction://hlinkfile"/>
              </a:rPr>
              <a:t>seek</a:t>
            </a:r>
            <a:r>
              <a:rPr lang="en-US" altLang="zh-CN" sz="2200" b="1" dirty="0"/>
              <a:t>(long </a:t>
            </a:r>
            <a:r>
              <a:rPr lang="en-US" altLang="zh-CN" sz="2200" b="1" dirty="0" err="1"/>
              <a:t>pos</a:t>
            </a:r>
            <a:r>
              <a:rPr lang="en-US" altLang="zh-CN" sz="2200" b="1" dirty="0"/>
              <a:t>) </a:t>
            </a:r>
            <a:r>
              <a:rPr lang="zh-CN" altLang="en-US" sz="2200" b="1" dirty="0"/>
              <a:t>设置到此文件开头测量到的文件指针偏移量，在该位置发生下一个读取或写入操作。 </a:t>
            </a:r>
          </a:p>
          <a:p>
            <a:pPr eaLnBrk="1" hangingPunct="1">
              <a:lnSpc>
                <a:spcPct val="80000"/>
              </a:lnSpc>
              <a:buFontTx/>
              <a:buNone/>
            </a:pPr>
            <a:r>
              <a:rPr lang="en-US" altLang="zh-CN" sz="2200" b="1" dirty="0"/>
              <a:t>void </a:t>
            </a:r>
            <a:r>
              <a:rPr lang="en-US" altLang="zh-CN" sz="2200" b="1" dirty="0">
                <a:hlinkClick r:id="rId27" action="ppaction://hlinkfile"/>
              </a:rPr>
              <a:t>setLength</a:t>
            </a:r>
            <a:r>
              <a:rPr lang="en-US" altLang="zh-CN" sz="2200" b="1" dirty="0"/>
              <a:t>(long </a:t>
            </a:r>
            <a:r>
              <a:rPr lang="en-US" altLang="zh-CN" sz="2200" b="1" dirty="0" err="1"/>
              <a:t>newLength</a:t>
            </a:r>
            <a:r>
              <a:rPr lang="en-US" altLang="zh-CN" sz="2200" b="1" dirty="0"/>
              <a:t>) </a:t>
            </a:r>
            <a:r>
              <a:rPr lang="zh-CN" altLang="en-US" sz="2200" b="1" dirty="0"/>
              <a:t>设置此文件的长度。 </a:t>
            </a:r>
          </a:p>
          <a:p>
            <a:pPr eaLnBrk="1" hangingPunct="1">
              <a:lnSpc>
                <a:spcPct val="80000"/>
              </a:lnSpc>
              <a:buFontTx/>
              <a:buNone/>
            </a:pPr>
            <a:r>
              <a:rPr lang="en-US" altLang="zh-CN" sz="2200" b="1" dirty="0" err="1"/>
              <a:t>int</a:t>
            </a:r>
            <a:r>
              <a:rPr lang="en-US" altLang="zh-CN" sz="2200" b="1" dirty="0"/>
              <a:t> </a:t>
            </a:r>
            <a:r>
              <a:rPr lang="en-US" altLang="zh-CN" sz="2200" b="1" dirty="0">
                <a:hlinkClick r:id="rId28" action="ppaction://hlinkfile"/>
              </a:rPr>
              <a:t>skipBytes</a:t>
            </a:r>
            <a:r>
              <a:rPr lang="en-US" altLang="zh-CN" sz="2200" b="1" dirty="0"/>
              <a:t>(</a:t>
            </a:r>
            <a:r>
              <a:rPr lang="en-US" altLang="zh-CN" sz="2200" b="1" dirty="0" err="1"/>
              <a:t>int</a:t>
            </a:r>
            <a:r>
              <a:rPr lang="en-US" altLang="zh-CN" sz="2200" b="1" dirty="0"/>
              <a:t> n) </a:t>
            </a:r>
            <a:r>
              <a:rPr lang="zh-CN" altLang="en-US" sz="2200" b="1" dirty="0"/>
              <a:t>尝试跳过输入的 </a:t>
            </a:r>
            <a:r>
              <a:rPr lang="en-US" altLang="zh-CN" sz="2200" b="1" dirty="0"/>
              <a:t>n </a:t>
            </a:r>
            <a:r>
              <a:rPr lang="zh-CN" altLang="en-US" sz="2200" b="1" dirty="0"/>
              <a:t>个字节以丢弃跳过的字节。</a:t>
            </a:r>
          </a:p>
          <a:p>
            <a:pPr eaLnBrk="1" hangingPunct="1">
              <a:lnSpc>
                <a:spcPct val="80000"/>
              </a:lnSpc>
              <a:buFontTx/>
              <a:buNone/>
            </a:pPr>
            <a:r>
              <a:rPr lang="en-US" altLang="zh-CN" sz="2200" b="1" dirty="0"/>
              <a:t>long </a:t>
            </a:r>
            <a:r>
              <a:rPr lang="en-US" altLang="zh-CN" sz="2200" b="1" dirty="0">
                <a:hlinkClick r:id="rId29" action="ppaction://hlinkfile"/>
              </a:rPr>
              <a:t>getFilePointer</a:t>
            </a:r>
            <a:r>
              <a:rPr lang="en-US" altLang="zh-CN" sz="2200" b="1" dirty="0"/>
              <a:t>() </a:t>
            </a:r>
            <a:r>
              <a:rPr lang="zh-CN" altLang="en-US" sz="2200" b="1" dirty="0"/>
              <a:t>返回此文件中的当前偏移量。</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Rectangle 3">
            <a:extLst>
              <a:ext uri="{FF2B5EF4-FFF2-40B4-BE49-F238E27FC236}">
                <a16:creationId xmlns:a16="http://schemas.microsoft.com/office/drawing/2014/main" id="{70C1FBCC-4EFD-494A-AA61-46983C465E25}"/>
              </a:ext>
            </a:extLst>
          </p:cNvPr>
          <p:cNvSpPr>
            <a:spLocks noGrp="1" noChangeArrowheads="1"/>
          </p:cNvSpPr>
          <p:nvPr>
            <p:ph type="body" idx="1"/>
          </p:nvPr>
        </p:nvSpPr>
        <p:spPr>
          <a:xfrm>
            <a:off x="457200" y="227013"/>
            <a:ext cx="8686800" cy="6515100"/>
          </a:xfrm>
        </p:spPr>
        <p:txBody>
          <a:bodyPr/>
          <a:lstStyle/>
          <a:p>
            <a:pPr eaLnBrk="1" hangingPunct="1">
              <a:lnSpc>
                <a:spcPct val="80000"/>
              </a:lnSpc>
              <a:buFontTx/>
              <a:buNone/>
            </a:pPr>
            <a:r>
              <a:rPr lang="en-US" altLang="zh-CN" sz="2200" b="1" dirty="0"/>
              <a:t>import </a:t>
            </a:r>
            <a:r>
              <a:rPr lang="en-US" altLang="zh-CN" sz="2200" b="1" dirty="0" err="1"/>
              <a:t>java.io</a:t>
            </a:r>
            <a:r>
              <a:rPr lang="en-US" altLang="zh-CN" sz="2200" b="1" dirty="0"/>
              <a:t>.*;</a:t>
            </a:r>
          </a:p>
          <a:p>
            <a:pPr eaLnBrk="1" hangingPunct="1">
              <a:lnSpc>
                <a:spcPct val="80000"/>
              </a:lnSpc>
              <a:buFontTx/>
              <a:buNone/>
            </a:pPr>
            <a:r>
              <a:rPr lang="en-US" altLang="zh-CN" sz="2200" b="1" dirty="0"/>
              <a:t>public class </a:t>
            </a:r>
            <a:r>
              <a:rPr lang="en-US" altLang="zh-CN" sz="2200" b="1" dirty="0" err="1"/>
              <a:t>TestRandomAccessFile</a:t>
            </a:r>
            <a:r>
              <a:rPr lang="en-US" altLang="zh-CN" sz="2200" b="1" dirty="0"/>
              <a:t>{</a:t>
            </a:r>
          </a:p>
          <a:p>
            <a:pPr eaLnBrk="1" hangingPunct="1">
              <a:lnSpc>
                <a:spcPct val="80000"/>
              </a:lnSpc>
              <a:buFontTx/>
              <a:buNone/>
            </a:pPr>
            <a:r>
              <a:rPr lang="en-US" altLang="zh-CN" sz="2200" b="1" dirty="0"/>
              <a:t>	private File file;</a:t>
            </a:r>
          </a:p>
          <a:p>
            <a:pPr eaLnBrk="1" hangingPunct="1">
              <a:lnSpc>
                <a:spcPct val="80000"/>
              </a:lnSpc>
              <a:buFontTx/>
              <a:buNone/>
            </a:pPr>
            <a:r>
              <a:rPr lang="en-US" altLang="zh-CN" sz="2200" b="1" dirty="0"/>
              <a:t>	public static void main(String[ ] </a:t>
            </a:r>
            <a:r>
              <a:rPr lang="en-US" altLang="zh-CN" sz="2200" b="1" dirty="0" err="1"/>
              <a:t>args</a:t>
            </a:r>
            <a:r>
              <a:rPr lang="en-US" altLang="zh-CN" sz="2200" b="1" dirty="0"/>
              <a:t>){</a:t>
            </a:r>
          </a:p>
          <a:p>
            <a:pPr eaLnBrk="1" hangingPunct="1">
              <a:lnSpc>
                <a:spcPct val="80000"/>
              </a:lnSpc>
              <a:buFontTx/>
              <a:buNone/>
            </a:pPr>
            <a:r>
              <a:rPr lang="en-US" altLang="zh-CN" sz="2200" b="1" dirty="0"/>
              <a:t>	   </a:t>
            </a:r>
            <a:r>
              <a:rPr lang="en-US" altLang="zh-CN" sz="2200" b="1" dirty="0" err="1"/>
              <a:t>TestRandomAccessFile</a:t>
            </a:r>
            <a:r>
              <a:rPr lang="en-US" altLang="zh-CN" sz="2200" b="1" dirty="0"/>
              <a:t> </a:t>
            </a:r>
            <a:r>
              <a:rPr lang="en-US" altLang="zh-CN" sz="2200" b="1" dirty="0" err="1"/>
              <a:t>traf</a:t>
            </a:r>
            <a:r>
              <a:rPr lang="en-US" altLang="zh-CN" sz="2200" b="1" dirty="0"/>
              <a:t> = new          </a:t>
            </a:r>
          </a:p>
          <a:p>
            <a:pPr eaLnBrk="1" hangingPunct="1">
              <a:lnSpc>
                <a:spcPct val="80000"/>
              </a:lnSpc>
              <a:buFontTx/>
              <a:buNone/>
            </a:pPr>
            <a:r>
              <a:rPr lang="en-US" altLang="zh-CN" sz="2200" b="1" dirty="0"/>
              <a:t>            </a:t>
            </a:r>
            <a:r>
              <a:rPr lang="en-US" altLang="zh-CN" sz="2200" b="1" dirty="0" err="1"/>
              <a:t>TestRandomAccessFile</a:t>
            </a:r>
            <a:r>
              <a:rPr lang="en-US" altLang="zh-CN" sz="2200" b="1" dirty="0"/>
              <a:t>();</a:t>
            </a:r>
          </a:p>
          <a:p>
            <a:pPr eaLnBrk="1" hangingPunct="1">
              <a:lnSpc>
                <a:spcPct val="80000"/>
              </a:lnSpc>
              <a:buFontTx/>
              <a:buNone/>
            </a:pPr>
            <a:r>
              <a:rPr lang="en-US" altLang="zh-CN" sz="2200" b="1" dirty="0"/>
              <a:t>	   </a:t>
            </a:r>
            <a:r>
              <a:rPr lang="en-US" altLang="zh-CN" sz="2200" b="1" dirty="0" err="1">
                <a:solidFill>
                  <a:srgbClr val="0000CC"/>
                </a:solidFill>
              </a:rPr>
              <a:t>traf.init</a:t>
            </a:r>
            <a:r>
              <a:rPr lang="en-US" altLang="zh-CN" sz="2200" b="1" dirty="0">
                <a:solidFill>
                  <a:srgbClr val="0000CC"/>
                </a:solidFill>
              </a:rPr>
              <a:t>();</a:t>
            </a:r>
          </a:p>
          <a:p>
            <a:pPr eaLnBrk="1" hangingPunct="1">
              <a:lnSpc>
                <a:spcPct val="80000"/>
              </a:lnSpc>
              <a:buFontTx/>
              <a:buNone/>
            </a:pPr>
            <a:r>
              <a:rPr lang="en-US" altLang="zh-CN" sz="2200" b="1" dirty="0">
                <a:solidFill>
                  <a:srgbClr val="0000CC"/>
                </a:solidFill>
              </a:rPr>
              <a:t>	   </a:t>
            </a:r>
            <a:r>
              <a:rPr lang="en-US" altLang="zh-CN" sz="2200" b="1" dirty="0" err="1">
                <a:solidFill>
                  <a:srgbClr val="0000CC"/>
                </a:solidFill>
              </a:rPr>
              <a:t>traf.record</a:t>
            </a:r>
            <a:r>
              <a:rPr lang="en-US" altLang="zh-CN" sz="2200" b="1" dirty="0">
                <a:solidFill>
                  <a:srgbClr val="0000CC"/>
                </a:solidFill>
              </a:rPr>
              <a:t>("</a:t>
            </a:r>
            <a:r>
              <a:rPr lang="en-US" altLang="zh-CN" sz="2200" b="1" dirty="0" err="1">
                <a:solidFill>
                  <a:srgbClr val="0000CC"/>
                </a:solidFill>
              </a:rPr>
              <a:t>billy</a:t>
            </a:r>
            <a:r>
              <a:rPr lang="en-US" altLang="zh-CN" sz="2200" b="1" dirty="0">
                <a:solidFill>
                  <a:srgbClr val="0000CC"/>
                </a:solidFill>
              </a:rPr>
              <a:t>", 22);</a:t>
            </a:r>
          </a:p>
          <a:p>
            <a:pPr eaLnBrk="1" hangingPunct="1">
              <a:lnSpc>
                <a:spcPct val="80000"/>
              </a:lnSpc>
              <a:buFontTx/>
              <a:buNone/>
            </a:pPr>
            <a:r>
              <a:rPr lang="en-US" altLang="zh-CN" sz="2200" b="1" dirty="0">
                <a:solidFill>
                  <a:srgbClr val="0000CC"/>
                </a:solidFill>
              </a:rPr>
              <a:t>	   </a:t>
            </a:r>
            <a:r>
              <a:rPr lang="en-US" altLang="zh-CN" sz="2200" b="1" dirty="0" err="1">
                <a:solidFill>
                  <a:srgbClr val="0000CC"/>
                </a:solidFill>
              </a:rPr>
              <a:t>traf.record</a:t>
            </a:r>
            <a:r>
              <a:rPr lang="en-US" altLang="zh-CN" sz="2200" b="1" dirty="0">
                <a:solidFill>
                  <a:srgbClr val="0000CC"/>
                </a:solidFill>
              </a:rPr>
              <a:t>("tom", 22);</a:t>
            </a:r>
          </a:p>
          <a:p>
            <a:pPr eaLnBrk="1" hangingPunct="1">
              <a:lnSpc>
                <a:spcPct val="80000"/>
              </a:lnSpc>
              <a:buFontTx/>
              <a:buNone/>
            </a:pPr>
            <a:r>
              <a:rPr lang="en-US" altLang="zh-CN" sz="2200" b="1" dirty="0">
                <a:solidFill>
                  <a:srgbClr val="0000CC"/>
                </a:solidFill>
              </a:rPr>
              <a:t>	   </a:t>
            </a:r>
            <a:r>
              <a:rPr lang="en-US" altLang="zh-CN" sz="2200" b="1" dirty="0" err="1">
                <a:solidFill>
                  <a:srgbClr val="0000CC"/>
                </a:solidFill>
              </a:rPr>
              <a:t>traf.record</a:t>
            </a:r>
            <a:r>
              <a:rPr lang="en-US" altLang="zh-CN" sz="2200" b="1" dirty="0">
                <a:solidFill>
                  <a:srgbClr val="0000CC"/>
                </a:solidFill>
              </a:rPr>
              <a:t>("</a:t>
            </a:r>
            <a:r>
              <a:rPr lang="en-US" altLang="zh-CN" sz="2200" b="1" dirty="0" err="1">
                <a:solidFill>
                  <a:srgbClr val="0000CC"/>
                </a:solidFill>
              </a:rPr>
              <a:t>billy</a:t>
            </a:r>
            <a:r>
              <a:rPr lang="en-US" altLang="zh-CN" sz="2200" b="1" dirty="0">
                <a:solidFill>
                  <a:srgbClr val="0000CC"/>
                </a:solidFill>
              </a:rPr>
              <a:t>", 30);</a:t>
            </a:r>
          </a:p>
          <a:p>
            <a:pPr eaLnBrk="1" hangingPunct="1">
              <a:lnSpc>
                <a:spcPct val="80000"/>
              </a:lnSpc>
              <a:buFontTx/>
              <a:buNone/>
            </a:pPr>
            <a:r>
              <a:rPr lang="en-US" altLang="zh-CN" sz="2200" b="1" dirty="0">
                <a:solidFill>
                  <a:srgbClr val="0000CC"/>
                </a:solidFill>
              </a:rPr>
              <a:t>	   </a:t>
            </a:r>
            <a:r>
              <a:rPr lang="en-US" altLang="zh-CN" sz="2200" b="1" dirty="0" err="1">
                <a:solidFill>
                  <a:srgbClr val="0000CC"/>
                </a:solidFill>
              </a:rPr>
              <a:t>traf.listAllRecords</a:t>
            </a:r>
            <a:r>
              <a:rPr lang="en-US" altLang="zh-CN" sz="2200" b="1" dirty="0">
                <a:solidFill>
                  <a:srgbClr val="0000CC"/>
                </a:solidFill>
              </a:rPr>
              <a:t>();</a:t>
            </a:r>
          </a:p>
          <a:p>
            <a:pPr eaLnBrk="1" hangingPunct="1">
              <a:lnSpc>
                <a:spcPct val="80000"/>
              </a:lnSpc>
              <a:buFontTx/>
              <a:buNone/>
            </a:pPr>
            <a:r>
              <a:rPr lang="en-US" altLang="zh-CN" sz="2200" b="1" dirty="0"/>
              <a:t>	}</a:t>
            </a:r>
          </a:p>
          <a:p>
            <a:pPr eaLnBrk="1" hangingPunct="1">
              <a:lnSpc>
                <a:spcPct val="80000"/>
              </a:lnSpc>
              <a:buFontTx/>
              <a:buNone/>
            </a:pPr>
            <a:endParaRPr lang="en-US" altLang="zh-CN" sz="2200" b="1" dirty="0"/>
          </a:p>
          <a:p>
            <a:pPr eaLnBrk="1" hangingPunct="1">
              <a:lnSpc>
                <a:spcPct val="80000"/>
              </a:lnSpc>
              <a:buFontTx/>
              <a:buNone/>
            </a:pPr>
            <a:r>
              <a:rPr lang="en-US" altLang="zh-CN" sz="2000" b="1" dirty="0"/>
              <a:t>public void </a:t>
            </a:r>
            <a:r>
              <a:rPr lang="en-US" altLang="zh-CN" sz="2000" b="1" dirty="0" err="1"/>
              <a:t>init</a:t>
            </a:r>
            <a:r>
              <a:rPr lang="en-US" altLang="zh-CN" sz="2000" b="1" dirty="0"/>
              <a:t>(){</a:t>
            </a:r>
          </a:p>
          <a:p>
            <a:pPr eaLnBrk="1" hangingPunct="1">
              <a:lnSpc>
                <a:spcPct val="80000"/>
              </a:lnSpc>
              <a:buFontTx/>
              <a:buNone/>
            </a:pPr>
            <a:r>
              <a:rPr lang="en-US" altLang="zh-CN" sz="2000" b="1" dirty="0"/>
              <a:t>	if(file==null) {  // </a:t>
            </a:r>
            <a:r>
              <a:rPr lang="zh-CN" altLang="en-US" sz="2000" b="1" dirty="0"/>
              <a:t>如果</a:t>
            </a:r>
            <a:r>
              <a:rPr lang="en-US" altLang="zh-CN" sz="2000" b="1" dirty="0" err="1"/>
              <a:t>record.txt</a:t>
            </a:r>
            <a:r>
              <a:rPr lang="en-US" altLang="zh-CN" sz="2000" b="1" dirty="0"/>
              <a:t> </a:t>
            </a:r>
            <a:r>
              <a:rPr lang="zh-CN" altLang="en-US" sz="2000" b="1" dirty="0"/>
              <a:t>文件不存在，创建一个</a:t>
            </a:r>
          </a:p>
          <a:p>
            <a:pPr eaLnBrk="1" hangingPunct="1">
              <a:lnSpc>
                <a:spcPct val="80000"/>
              </a:lnSpc>
              <a:buFontTx/>
              <a:buNone/>
            </a:pPr>
            <a:r>
              <a:rPr lang="zh-CN" altLang="en-US" sz="2000" b="1" dirty="0"/>
              <a:t>	</a:t>
            </a:r>
            <a:r>
              <a:rPr lang="en-US" altLang="zh-CN" sz="2000" b="1" dirty="0"/>
              <a:t>	file = new File("</a:t>
            </a:r>
            <a:r>
              <a:rPr lang="en-US" altLang="zh-CN" sz="2000" b="1" dirty="0" err="1"/>
              <a:t>record.txt</a:t>
            </a:r>
            <a:r>
              <a:rPr lang="en-US" altLang="zh-CN" sz="2000" b="1" dirty="0"/>
              <a:t>");</a:t>
            </a:r>
          </a:p>
          <a:p>
            <a:pPr eaLnBrk="1" hangingPunct="1">
              <a:lnSpc>
                <a:spcPct val="80000"/>
              </a:lnSpc>
              <a:buFontTx/>
              <a:buNone/>
            </a:pPr>
            <a:r>
              <a:rPr lang="en-US" altLang="zh-CN" sz="2000" b="1" dirty="0"/>
              <a:t>		try{ </a:t>
            </a:r>
            <a:r>
              <a:rPr lang="en-US" altLang="zh-CN" sz="2000" b="1" dirty="0" err="1"/>
              <a:t>file.createNewFile</a:t>
            </a:r>
            <a:r>
              <a:rPr lang="en-US" altLang="zh-CN" sz="2000" b="1" dirty="0"/>
              <a:t>(); } </a:t>
            </a:r>
          </a:p>
          <a:p>
            <a:pPr eaLnBrk="1" hangingPunct="1">
              <a:lnSpc>
                <a:spcPct val="80000"/>
              </a:lnSpc>
              <a:buFontTx/>
              <a:buNone/>
            </a:pPr>
            <a:r>
              <a:rPr lang="en-US" altLang="zh-CN" sz="2000" b="1" dirty="0"/>
              <a:t>             catch(</a:t>
            </a:r>
            <a:r>
              <a:rPr lang="en-US" altLang="zh-CN" sz="2000" b="1" dirty="0" err="1"/>
              <a:t>IOException</a:t>
            </a:r>
            <a:r>
              <a:rPr lang="en-US" altLang="zh-CN" sz="2000" b="1" dirty="0"/>
              <a:t> e) { </a:t>
            </a:r>
            <a:r>
              <a:rPr lang="en-US" altLang="zh-CN" sz="2000" b="1" dirty="0" err="1"/>
              <a:t>e.printStackTrace</a:t>
            </a:r>
            <a:r>
              <a:rPr lang="en-US" altLang="zh-CN" sz="2000" b="1" dirty="0"/>
              <a:t>(); }</a:t>
            </a:r>
          </a:p>
          <a:p>
            <a:pPr eaLnBrk="1" hangingPunct="1">
              <a:lnSpc>
                <a:spcPct val="80000"/>
              </a:lnSpc>
              <a:buFontTx/>
              <a:buNone/>
            </a:pPr>
            <a:r>
              <a:rPr lang="en-US" altLang="zh-CN" sz="2000" b="1" dirty="0"/>
              <a:t>	 }</a:t>
            </a:r>
          </a:p>
          <a:p>
            <a:pPr eaLnBrk="1" hangingPunct="1">
              <a:lnSpc>
                <a:spcPct val="80000"/>
              </a:lnSpc>
              <a:buFontTx/>
              <a:buNone/>
            </a:pPr>
            <a:r>
              <a:rPr lang="en-US" altLang="zh-CN" sz="2000" b="1" dirty="0"/>
              <a:t>}</a:t>
            </a:r>
          </a:p>
          <a:p>
            <a:pPr eaLnBrk="1" hangingPunct="1">
              <a:lnSpc>
                <a:spcPct val="80000"/>
              </a:lnSpc>
              <a:buFontTx/>
              <a:buNone/>
            </a:pPr>
            <a:endParaRPr lang="en-US" altLang="zh-CN" sz="2200" b="1" dirty="0"/>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3">
            <a:extLst>
              <a:ext uri="{FF2B5EF4-FFF2-40B4-BE49-F238E27FC236}">
                <a16:creationId xmlns:a16="http://schemas.microsoft.com/office/drawing/2014/main" id="{BA4C148D-E084-4493-9102-D4CC34CF48D3}"/>
              </a:ext>
            </a:extLst>
          </p:cNvPr>
          <p:cNvSpPr>
            <a:spLocks noGrp="1" noChangeArrowheads="1"/>
          </p:cNvSpPr>
          <p:nvPr>
            <p:ph type="body" idx="1"/>
          </p:nvPr>
        </p:nvSpPr>
        <p:spPr>
          <a:xfrm>
            <a:off x="323850" y="476250"/>
            <a:ext cx="8686800" cy="6192838"/>
          </a:xfrm>
        </p:spPr>
        <p:txBody>
          <a:bodyPr/>
          <a:lstStyle/>
          <a:p>
            <a:pPr eaLnBrk="1" hangingPunct="1">
              <a:lnSpc>
                <a:spcPct val="80000"/>
              </a:lnSpc>
              <a:buFontTx/>
              <a:buNone/>
            </a:pPr>
            <a:r>
              <a:rPr lang="en-US" altLang="zh-CN" sz="2000" b="1" dirty="0"/>
              <a:t>public void record(String </a:t>
            </a:r>
            <a:r>
              <a:rPr lang="en-US" altLang="zh-CN" sz="2000" b="1" dirty="0" err="1"/>
              <a:t>newName</a:t>
            </a:r>
            <a:r>
              <a:rPr lang="en-US" altLang="zh-CN" sz="2000" b="1" dirty="0"/>
              <a:t>, </a:t>
            </a:r>
            <a:r>
              <a:rPr lang="en-US" altLang="zh-CN" sz="2000" b="1" dirty="0" err="1"/>
              <a:t>int</a:t>
            </a:r>
            <a:r>
              <a:rPr lang="en-US" altLang="zh-CN" sz="2000" b="1" dirty="0"/>
              <a:t> times){</a:t>
            </a:r>
          </a:p>
          <a:p>
            <a:pPr eaLnBrk="1" hangingPunct="1">
              <a:lnSpc>
                <a:spcPct val="80000"/>
              </a:lnSpc>
              <a:buFontTx/>
              <a:buNone/>
            </a:pPr>
            <a:r>
              <a:rPr lang="en-US" altLang="zh-CN" sz="2000" b="1" dirty="0"/>
              <a:t>	try{</a:t>
            </a:r>
          </a:p>
          <a:p>
            <a:pPr eaLnBrk="1" hangingPunct="1">
              <a:lnSpc>
                <a:spcPct val="80000"/>
              </a:lnSpc>
              <a:buFontTx/>
              <a:buNone/>
            </a:pPr>
            <a:r>
              <a:rPr lang="en-US" altLang="zh-CN" sz="2000" b="1" dirty="0"/>
              <a:t>		</a:t>
            </a:r>
            <a:r>
              <a:rPr lang="en-US" altLang="zh-CN" sz="2000" b="1" dirty="0" err="1">
                <a:solidFill>
                  <a:srgbClr val="0000CC"/>
                </a:solidFill>
              </a:rPr>
              <a:t>RandomAccessFile</a:t>
            </a:r>
            <a:r>
              <a:rPr lang="en-US" altLang="zh-CN" sz="2000" b="1" dirty="0">
                <a:solidFill>
                  <a:srgbClr val="0000CC"/>
                </a:solidFill>
              </a:rPr>
              <a:t> </a:t>
            </a:r>
            <a:r>
              <a:rPr lang="en-US" altLang="zh-CN" sz="2000" b="1" dirty="0" err="1">
                <a:solidFill>
                  <a:srgbClr val="0000CC"/>
                </a:solidFill>
              </a:rPr>
              <a:t>raf</a:t>
            </a:r>
            <a:r>
              <a:rPr lang="en-US" altLang="zh-CN" sz="2000" b="1" dirty="0">
                <a:solidFill>
                  <a:srgbClr val="0000CC"/>
                </a:solidFill>
              </a:rPr>
              <a:t> = new </a:t>
            </a:r>
            <a:r>
              <a:rPr lang="en-US" altLang="zh-CN" sz="2000" b="1" dirty="0" err="1">
                <a:solidFill>
                  <a:srgbClr val="0000CC"/>
                </a:solidFill>
              </a:rPr>
              <a:t>RandomAccessFile</a:t>
            </a:r>
            <a:r>
              <a:rPr lang="en-US" altLang="zh-CN" sz="2000" b="1" dirty="0">
                <a:solidFill>
                  <a:srgbClr val="0000CC"/>
                </a:solidFill>
              </a:rPr>
              <a:t>(file,"</a:t>
            </a:r>
            <a:r>
              <a:rPr lang="en-US" altLang="zh-CN" sz="2000" b="1" dirty="0" err="1">
                <a:solidFill>
                  <a:srgbClr val="0000CC"/>
                </a:solidFill>
              </a:rPr>
              <a:t>rw</a:t>
            </a:r>
            <a:r>
              <a:rPr lang="en-US" altLang="zh-CN" sz="2000" b="1" dirty="0">
                <a:solidFill>
                  <a:srgbClr val="0000CC"/>
                </a:solidFill>
              </a:rPr>
              <a:t>");</a:t>
            </a:r>
          </a:p>
          <a:p>
            <a:pPr eaLnBrk="1" hangingPunct="1">
              <a:lnSpc>
                <a:spcPct val="80000"/>
              </a:lnSpc>
              <a:buFontTx/>
              <a:buNone/>
            </a:pPr>
            <a:r>
              <a:rPr lang="en-US" altLang="zh-CN" sz="2000" b="1" dirty="0"/>
              <a:t>		</a:t>
            </a:r>
            <a:r>
              <a:rPr lang="en-US" altLang="zh-CN" sz="2000" b="1" dirty="0" err="1"/>
              <a:t>boolean</a:t>
            </a:r>
            <a:r>
              <a:rPr lang="en-US" altLang="zh-CN" sz="2000" b="1" dirty="0"/>
              <a:t> flag = false;</a:t>
            </a:r>
          </a:p>
          <a:p>
            <a:pPr eaLnBrk="1" hangingPunct="1">
              <a:lnSpc>
                <a:spcPct val="80000"/>
              </a:lnSpc>
              <a:buFontTx/>
              <a:buNone/>
            </a:pPr>
            <a:r>
              <a:rPr lang="en-US" altLang="zh-CN" sz="2000" b="1" dirty="0"/>
              <a:t>		while( </a:t>
            </a:r>
            <a:r>
              <a:rPr lang="en-US" altLang="zh-CN" sz="2000" b="1" dirty="0" err="1">
                <a:solidFill>
                  <a:srgbClr val="0000CC"/>
                </a:solidFill>
              </a:rPr>
              <a:t>raf.getFilePointer</a:t>
            </a:r>
            <a:r>
              <a:rPr lang="en-US" altLang="zh-CN" sz="2000" b="1" dirty="0">
                <a:solidFill>
                  <a:srgbClr val="0000CC"/>
                </a:solidFill>
              </a:rPr>
              <a:t>() &lt; </a:t>
            </a:r>
            <a:r>
              <a:rPr lang="en-US" altLang="zh-CN" sz="2000" b="1" dirty="0" err="1">
                <a:solidFill>
                  <a:srgbClr val="0000CC"/>
                </a:solidFill>
              </a:rPr>
              <a:t>raf.length</a:t>
            </a:r>
            <a:r>
              <a:rPr lang="en-US" altLang="zh-CN" sz="2000" b="1" dirty="0">
                <a:solidFill>
                  <a:srgbClr val="0000CC"/>
                </a:solidFill>
              </a:rPr>
              <a:t>()</a:t>
            </a:r>
            <a:r>
              <a:rPr lang="en-US" altLang="zh-CN" sz="2000" b="1" dirty="0"/>
              <a:t> ) {</a:t>
            </a:r>
          </a:p>
          <a:p>
            <a:pPr eaLnBrk="1" hangingPunct="1">
              <a:lnSpc>
                <a:spcPct val="80000"/>
              </a:lnSpc>
              <a:buFontTx/>
              <a:buNone/>
            </a:pPr>
            <a:r>
              <a:rPr lang="en-US" altLang="zh-CN" sz="2000" b="1" dirty="0"/>
              <a:t>			String name = </a:t>
            </a:r>
            <a:r>
              <a:rPr lang="en-US" altLang="zh-CN" sz="2000" b="1" dirty="0" err="1">
                <a:solidFill>
                  <a:srgbClr val="0000CC"/>
                </a:solidFill>
              </a:rPr>
              <a:t>raf.readUTF</a:t>
            </a:r>
            <a:r>
              <a:rPr lang="en-US" altLang="zh-CN" sz="2000" b="1" dirty="0">
                <a:solidFill>
                  <a:srgbClr val="0000CC"/>
                </a:solidFill>
              </a:rPr>
              <a:t>();</a:t>
            </a:r>
          </a:p>
          <a:p>
            <a:pPr eaLnBrk="1" hangingPunct="1">
              <a:lnSpc>
                <a:spcPct val="80000"/>
              </a:lnSpc>
              <a:buFontTx/>
              <a:buNone/>
            </a:pPr>
            <a:r>
              <a:rPr lang="en-US" altLang="zh-CN" sz="2000" b="1" dirty="0"/>
              <a:t>			if(</a:t>
            </a:r>
            <a:r>
              <a:rPr lang="en-US" altLang="zh-CN" sz="2000" b="1" dirty="0" err="1"/>
              <a:t>newName.equals</a:t>
            </a:r>
            <a:r>
              <a:rPr lang="en-US" altLang="zh-CN" sz="2000" b="1" dirty="0"/>
              <a:t>(name)) {</a:t>
            </a:r>
          </a:p>
          <a:p>
            <a:pPr eaLnBrk="1" hangingPunct="1">
              <a:lnSpc>
                <a:spcPct val="80000"/>
              </a:lnSpc>
              <a:buFontTx/>
              <a:buNone/>
            </a:pPr>
            <a:r>
              <a:rPr lang="en-US" altLang="zh-CN" sz="2000" b="1" dirty="0"/>
              <a:t>				</a:t>
            </a:r>
            <a:r>
              <a:rPr lang="en-US" altLang="zh-CN" sz="2000" b="1" dirty="0" err="1">
                <a:solidFill>
                  <a:srgbClr val="0000CC"/>
                </a:solidFill>
              </a:rPr>
              <a:t>raf.writeInt</a:t>
            </a:r>
            <a:r>
              <a:rPr lang="en-US" altLang="zh-CN" sz="2000" b="1" dirty="0">
                <a:solidFill>
                  <a:srgbClr val="0000CC"/>
                </a:solidFill>
              </a:rPr>
              <a:t>(times);</a:t>
            </a:r>
          </a:p>
          <a:p>
            <a:pPr eaLnBrk="1" hangingPunct="1">
              <a:lnSpc>
                <a:spcPct val="80000"/>
              </a:lnSpc>
              <a:buFontTx/>
              <a:buNone/>
            </a:pPr>
            <a:r>
              <a:rPr lang="en-US" altLang="zh-CN" sz="2000" b="1" dirty="0"/>
              <a:t>				flag = true;</a:t>
            </a:r>
          </a:p>
          <a:p>
            <a:pPr eaLnBrk="1" hangingPunct="1">
              <a:lnSpc>
                <a:spcPct val="80000"/>
              </a:lnSpc>
              <a:buFontTx/>
              <a:buNone/>
            </a:pPr>
            <a:r>
              <a:rPr lang="en-US" altLang="zh-CN" sz="2000" b="1" dirty="0"/>
              <a:t>				break;</a:t>
            </a:r>
          </a:p>
          <a:p>
            <a:pPr eaLnBrk="1" hangingPunct="1">
              <a:lnSpc>
                <a:spcPct val="80000"/>
              </a:lnSpc>
              <a:buFontTx/>
              <a:buNone/>
            </a:pPr>
            <a:r>
              <a:rPr lang="en-US" altLang="zh-CN" sz="2000" b="1" dirty="0"/>
              <a:t>		   	} else { </a:t>
            </a:r>
            <a:r>
              <a:rPr lang="en-US" altLang="zh-CN" sz="2000" b="1" dirty="0" err="1">
                <a:solidFill>
                  <a:srgbClr val="0000CC"/>
                </a:solidFill>
              </a:rPr>
              <a:t>raf.skipBytes</a:t>
            </a:r>
            <a:r>
              <a:rPr lang="en-US" altLang="zh-CN" sz="2000" b="1" dirty="0">
                <a:solidFill>
                  <a:srgbClr val="0000CC"/>
                </a:solidFill>
              </a:rPr>
              <a:t>(4); </a:t>
            </a:r>
            <a:r>
              <a:rPr lang="en-US" altLang="zh-CN" sz="2000" b="1" dirty="0"/>
              <a:t>}</a:t>
            </a:r>
          </a:p>
          <a:p>
            <a:pPr eaLnBrk="1" hangingPunct="1">
              <a:lnSpc>
                <a:spcPct val="80000"/>
              </a:lnSpc>
              <a:buFontTx/>
              <a:buNone/>
            </a:pPr>
            <a:r>
              <a:rPr lang="en-US" altLang="zh-CN" sz="2000" b="1" dirty="0"/>
              <a:t>		}</a:t>
            </a:r>
          </a:p>
          <a:p>
            <a:pPr eaLnBrk="1" hangingPunct="1">
              <a:lnSpc>
                <a:spcPct val="80000"/>
              </a:lnSpc>
              <a:buFontTx/>
              <a:buNone/>
            </a:pPr>
            <a:r>
              <a:rPr lang="en-US" altLang="zh-CN" sz="2000" b="1" dirty="0"/>
              <a:t>		if(!flag) {</a:t>
            </a:r>
          </a:p>
          <a:p>
            <a:pPr eaLnBrk="1" hangingPunct="1">
              <a:lnSpc>
                <a:spcPct val="80000"/>
              </a:lnSpc>
              <a:buFontTx/>
              <a:buNone/>
            </a:pPr>
            <a:r>
              <a:rPr lang="en-US" altLang="zh-CN" sz="2000" b="1" dirty="0"/>
              <a:t>			</a:t>
            </a:r>
            <a:r>
              <a:rPr lang="en-US" altLang="zh-CN" sz="2000" b="1" dirty="0" err="1">
                <a:solidFill>
                  <a:srgbClr val="0000CC"/>
                </a:solidFill>
              </a:rPr>
              <a:t>raf.writeUTF</a:t>
            </a:r>
            <a:r>
              <a:rPr lang="en-US" altLang="zh-CN" sz="2000" b="1" dirty="0">
                <a:solidFill>
                  <a:srgbClr val="0000CC"/>
                </a:solidFill>
              </a:rPr>
              <a:t>(</a:t>
            </a:r>
            <a:r>
              <a:rPr lang="en-US" altLang="zh-CN" sz="2000" b="1" dirty="0" err="1">
                <a:solidFill>
                  <a:srgbClr val="0000CC"/>
                </a:solidFill>
              </a:rPr>
              <a:t>newName</a:t>
            </a:r>
            <a:r>
              <a:rPr lang="en-US" altLang="zh-CN" sz="2000" b="1" dirty="0">
                <a:solidFill>
                  <a:srgbClr val="0000CC"/>
                </a:solidFill>
              </a:rPr>
              <a:t>);</a:t>
            </a:r>
          </a:p>
          <a:p>
            <a:pPr eaLnBrk="1" hangingPunct="1">
              <a:lnSpc>
                <a:spcPct val="80000"/>
              </a:lnSpc>
              <a:buFontTx/>
              <a:buNone/>
            </a:pPr>
            <a:r>
              <a:rPr lang="en-US" altLang="zh-CN" sz="2000" b="1" dirty="0">
                <a:solidFill>
                  <a:srgbClr val="0000CC"/>
                </a:solidFill>
              </a:rPr>
              <a:t>			</a:t>
            </a:r>
            <a:r>
              <a:rPr lang="en-US" altLang="zh-CN" sz="2000" b="1" dirty="0" err="1">
                <a:solidFill>
                  <a:srgbClr val="0000CC"/>
                </a:solidFill>
              </a:rPr>
              <a:t>raf.writeInt</a:t>
            </a:r>
            <a:r>
              <a:rPr lang="en-US" altLang="zh-CN" sz="2000" b="1" dirty="0">
                <a:solidFill>
                  <a:srgbClr val="0000CC"/>
                </a:solidFill>
              </a:rPr>
              <a:t>(times);</a:t>
            </a:r>
          </a:p>
          <a:p>
            <a:pPr eaLnBrk="1" hangingPunct="1">
              <a:lnSpc>
                <a:spcPct val="80000"/>
              </a:lnSpc>
              <a:buFontTx/>
              <a:buNone/>
            </a:pPr>
            <a:r>
              <a:rPr lang="en-US" altLang="zh-CN" sz="2000" b="1" dirty="0"/>
              <a:t>		}</a:t>
            </a:r>
          </a:p>
          <a:p>
            <a:pPr eaLnBrk="1" hangingPunct="1">
              <a:lnSpc>
                <a:spcPct val="80000"/>
              </a:lnSpc>
              <a:buFontTx/>
              <a:buNone/>
            </a:pPr>
            <a:r>
              <a:rPr lang="en-US" altLang="zh-CN" sz="2000" b="1" dirty="0"/>
              <a:t>		</a:t>
            </a:r>
            <a:r>
              <a:rPr lang="en-US" altLang="zh-CN" sz="2000" b="1" dirty="0" err="1"/>
              <a:t>raf.close</a:t>
            </a:r>
            <a:r>
              <a:rPr lang="en-US" altLang="zh-CN" sz="2000" b="1" dirty="0"/>
              <a:t>();</a:t>
            </a:r>
          </a:p>
          <a:p>
            <a:pPr eaLnBrk="1" hangingPunct="1">
              <a:lnSpc>
                <a:spcPct val="80000"/>
              </a:lnSpc>
              <a:buFontTx/>
              <a:buNone/>
            </a:pPr>
            <a:r>
              <a:rPr lang="en-US" altLang="zh-CN" sz="2000" b="1" dirty="0"/>
              <a:t>	   } </a:t>
            </a:r>
          </a:p>
          <a:p>
            <a:pPr eaLnBrk="1" hangingPunct="1">
              <a:lnSpc>
                <a:spcPct val="80000"/>
              </a:lnSpc>
              <a:buFontTx/>
              <a:buNone/>
            </a:pPr>
            <a:r>
              <a:rPr lang="en-US" altLang="zh-CN" sz="2000" b="1" dirty="0"/>
              <a:t>	catch(Exception e) { </a:t>
            </a:r>
            <a:r>
              <a:rPr lang="en-US" altLang="zh-CN" sz="2000" b="1" dirty="0" err="1"/>
              <a:t>e.printStackTrace</a:t>
            </a:r>
            <a:r>
              <a:rPr lang="en-US" altLang="zh-CN" sz="2000" b="1" dirty="0"/>
              <a:t>(); }</a:t>
            </a:r>
          </a:p>
          <a:p>
            <a:pPr eaLnBrk="1" hangingPunct="1">
              <a:lnSpc>
                <a:spcPct val="80000"/>
              </a:lnSpc>
              <a:buFontTx/>
              <a:buNone/>
            </a:pPr>
            <a:r>
              <a:rPr lang="en-US" altLang="zh-CN" sz="2000" b="1" dirty="0"/>
              <a:t>}</a:t>
            </a:r>
          </a:p>
          <a:p>
            <a:pPr eaLnBrk="1" hangingPunct="1">
              <a:lnSpc>
                <a:spcPct val="80000"/>
              </a:lnSpc>
              <a:buFontTx/>
              <a:buNone/>
            </a:pPr>
            <a:endParaRPr lang="en-US" altLang="zh-CN" sz="2000" b="1" dirty="0"/>
          </a:p>
          <a:p>
            <a:pPr eaLnBrk="1" hangingPunct="1">
              <a:lnSpc>
                <a:spcPct val="80000"/>
              </a:lnSpc>
              <a:buFontTx/>
              <a:buNone/>
            </a:pPr>
            <a:endParaRPr lang="en-US" altLang="zh-CN" sz="2200" b="1"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3">
            <a:extLst>
              <a:ext uri="{FF2B5EF4-FFF2-40B4-BE49-F238E27FC236}">
                <a16:creationId xmlns:a16="http://schemas.microsoft.com/office/drawing/2014/main" id="{38D0DA57-3963-4882-81CC-482376D45F94}"/>
              </a:ext>
            </a:extLst>
          </p:cNvPr>
          <p:cNvSpPr>
            <a:spLocks noGrp="1" noChangeArrowheads="1"/>
          </p:cNvSpPr>
          <p:nvPr>
            <p:ph type="body" idx="1"/>
          </p:nvPr>
        </p:nvSpPr>
        <p:spPr>
          <a:xfrm>
            <a:off x="144463" y="763588"/>
            <a:ext cx="8964612" cy="5473700"/>
          </a:xfrm>
        </p:spPr>
        <p:txBody>
          <a:bodyPr/>
          <a:lstStyle/>
          <a:p>
            <a:pPr eaLnBrk="1" hangingPunct="1">
              <a:lnSpc>
                <a:spcPct val="80000"/>
              </a:lnSpc>
              <a:buFontTx/>
              <a:buNone/>
            </a:pPr>
            <a:r>
              <a:rPr lang="en-US" altLang="zh-CN" sz="2200" b="1" dirty="0"/>
              <a:t>public void </a:t>
            </a:r>
            <a:r>
              <a:rPr lang="en-US" altLang="zh-CN" sz="2200" b="1" dirty="0" err="1"/>
              <a:t>listAllRecords</a:t>
            </a:r>
            <a:r>
              <a:rPr lang="en-US" altLang="zh-CN" sz="2200" b="1" dirty="0"/>
              <a:t>(){</a:t>
            </a:r>
          </a:p>
          <a:p>
            <a:pPr eaLnBrk="1" hangingPunct="1">
              <a:lnSpc>
                <a:spcPct val="80000"/>
              </a:lnSpc>
              <a:buFontTx/>
              <a:buNone/>
            </a:pPr>
            <a:r>
              <a:rPr lang="en-US" altLang="zh-CN" sz="2200" b="1" dirty="0"/>
              <a:t>	try{ </a:t>
            </a:r>
          </a:p>
          <a:p>
            <a:pPr eaLnBrk="1" hangingPunct="1">
              <a:lnSpc>
                <a:spcPct val="80000"/>
              </a:lnSpc>
              <a:buFontTx/>
              <a:buNone/>
            </a:pPr>
            <a:r>
              <a:rPr lang="en-US" altLang="zh-CN" sz="2200" b="1" dirty="0">
                <a:solidFill>
                  <a:srgbClr val="0000CC"/>
                </a:solidFill>
              </a:rPr>
              <a:t>		</a:t>
            </a:r>
            <a:r>
              <a:rPr lang="en-US" altLang="zh-CN" sz="2200" b="1" dirty="0" err="1">
                <a:solidFill>
                  <a:srgbClr val="0000CC"/>
                </a:solidFill>
              </a:rPr>
              <a:t>RandomAccessFile</a:t>
            </a:r>
            <a:r>
              <a:rPr lang="en-US" altLang="zh-CN" sz="2200" b="1" dirty="0">
                <a:solidFill>
                  <a:srgbClr val="0000CC"/>
                </a:solidFill>
              </a:rPr>
              <a:t> </a:t>
            </a:r>
            <a:r>
              <a:rPr lang="en-US" altLang="zh-CN" sz="2200" b="1" dirty="0" err="1">
                <a:solidFill>
                  <a:srgbClr val="0000CC"/>
                </a:solidFill>
              </a:rPr>
              <a:t>raf</a:t>
            </a:r>
            <a:r>
              <a:rPr lang="en-US" altLang="zh-CN" sz="2200" b="1" dirty="0">
                <a:solidFill>
                  <a:srgbClr val="0000CC"/>
                </a:solidFill>
              </a:rPr>
              <a:t> = new </a:t>
            </a:r>
            <a:r>
              <a:rPr lang="en-US" altLang="zh-CN" sz="2200" b="1" dirty="0" err="1">
                <a:solidFill>
                  <a:srgbClr val="0000CC"/>
                </a:solidFill>
              </a:rPr>
              <a:t>RandomAccessFile</a:t>
            </a:r>
            <a:r>
              <a:rPr lang="en-US" altLang="zh-CN" sz="2200" b="1" dirty="0">
                <a:solidFill>
                  <a:srgbClr val="0000CC"/>
                </a:solidFill>
              </a:rPr>
              <a:t>(</a:t>
            </a:r>
            <a:r>
              <a:rPr lang="en-US" altLang="zh-CN" sz="2200" b="1" dirty="0" err="1">
                <a:solidFill>
                  <a:srgbClr val="0000CC"/>
                </a:solidFill>
              </a:rPr>
              <a:t>file,"r</a:t>
            </a:r>
            <a:r>
              <a:rPr lang="en-US" altLang="zh-CN" sz="2200" b="1" dirty="0">
                <a:solidFill>
                  <a:srgbClr val="0000CC"/>
                </a:solidFill>
              </a:rPr>
              <a:t>");</a:t>
            </a:r>
          </a:p>
          <a:p>
            <a:pPr eaLnBrk="1" hangingPunct="1">
              <a:lnSpc>
                <a:spcPct val="80000"/>
              </a:lnSpc>
              <a:buFontTx/>
              <a:buNone/>
            </a:pPr>
            <a:r>
              <a:rPr lang="en-US" altLang="zh-CN" sz="2200" b="1" dirty="0"/>
              <a:t>		</a:t>
            </a:r>
            <a:r>
              <a:rPr lang="en-US" altLang="zh-CN" sz="2200" b="1" dirty="0">
                <a:solidFill>
                  <a:srgbClr val="0000CC"/>
                </a:solidFill>
              </a:rPr>
              <a:t>while ( </a:t>
            </a:r>
            <a:r>
              <a:rPr lang="en-US" altLang="zh-CN" sz="2200" b="1" dirty="0" err="1">
                <a:solidFill>
                  <a:srgbClr val="0000CC"/>
                </a:solidFill>
              </a:rPr>
              <a:t>raf.getFilePointer</a:t>
            </a:r>
            <a:r>
              <a:rPr lang="en-US" altLang="zh-CN" sz="2200" b="1" dirty="0">
                <a:solidFill>
                  <a:srgbClr val="0000CC"/>
                </a:solidFill>
              </a:rPr>
              <a:t>() &lt; </a:t>
            </a:r>
            <a:r>
              <a:rPr lang="en-US" altLang="zh-CN" sz="2200" b="1" dirty="0" err="1">
                <a:solidFill>
                  <a:srgbClr val="0000CC"/>
                </a:solidFill>
              </a:rPr>
              <a:t>raf.length</a:t>
            </a:r>
            <a:r>
              <a:rPr lang="en-US" altLang="zh-CN" sz="2200" b="1" dirty="0">
                <a:solidFill>
                  <a:srgbClr val="0000CC"/>
                </a:solidFill>
              </a:rPr>
              <a:t>()) {</a:t>
            </a:r>
          </a:p>
          <a:p>
            <a:pPr eaLnBrk="1" hangingPunct="1">
              <a:lnSpc>
                <a:spcPct val="80000"/>
              </a:lnSpc>
              <a:buFontTx/>
              <a:buNone/>
            </a:pPr>
            <a:r>
              <a:rPr lang="en-US" altLang="zh-CN" sz="2200" b="1" dirty="0"/>
              <a:t>		</a:t>
            </a:r>
            <a:r>
              <a:rPr lang="en-US" altLang="zh-CN" sz="2200" b="1" dirty="0">
                <a:solidFill>
                  <a:srgbClr val="0000CC"/>
                </a:solidFill>
              </a:rPr>
              <a:t>	String name = </a:t>
            </a:r>
            <a:r>
              <a:rPr lang="en-US" altLang="zh-CN" sz="2200" b="1" dirty="0" err="1">
                <a:solidFill>
                  <a:srgbClr val="0000CC"/>
                </a:solidFill>
              </a:rPr>
              <a:t>raf.readUTF</a:t>
            </a:r>
            <a:r>
              <a:rPr lang="en-US" altLang="zh-CN" sz="2200" b="1" dirty="0">
                <a:solidFill>
                  <a:srgbClr val="0000CC"/>
                </a:solidFill>
              </a:rPr>
              <a:t>();</a:t>
            </a:r>
          </a:p>
          <a:p>
            <a:pPr eaLnBrk="1" hangingPunct="1">
              <a:lnSpc>
                <a:spcPct val="80000"/>
              </a:lnSpc>
              <a:buFontTx/>
              <a:buNone/>
            </a:pPr>
            <a:r>
              <a:rPr lang="en-US" altLang="zh-CN" sz="2200" b="1" dirty="0">
                <a:solidFill>
                  <a:srgbClr val="0000CC"/>
                </a:solidFill>
              </a:rPr>
              <a:t>			</a:t>
            </a:r>
            <a:r>
              <a:rPr lang="en-US" altLang="zh-CN" sz="2200" b="1" dirty="0" err="1">
                <a:solidFill>
                  <a:srgbClr val="0000CC"/>
                </a:solidFill>
              </a:rPr>
              <a:t>int</a:t>
            </a:r>
            <a:r>
              <a:rPr lang="en-US" altLang="zh-CN" sz="2200" b="1" dirty="0">
                <a:solidFill>
                  <a:srgbClr val="0000CC"/>
                </a:solidFill>
              </a:rPr>
              <a:t> times = </a:t>
            </a:r>
            <a:r>
              <a:rPr lang="en-US" altLang="zh-CN" sz="2200" b="1" dirty="0" err="1">
                <a:solidFill>
                  <a:srgbClr val="0000CC"/>
                </a:solidFill>
              </a:rPr>
              <a:t>raf.readInt</a:t>
            </a:r>
            <a:r>
              <a:rPr lang="en-US" altLang="zh-CN" sz="2200" b="1" dirty="0">
                <a:solidFill>
                  <a:srgbClr val="0000CC"/>
                </a:solidFill>
              </a:rPr>
              <a:t>();</a:t>
            </a:r>
          </a:p>
          <a:p>
            <a:pPr eaLnBrk="1" hangingPunct="1">
              <a:lnSpc>
                <a:spcPct val="80000"/>
              </a:lnSpc>
              <a:buFontTx/>
              <a:buNone/>
            </a:pPr>
            <a:r>
              <a:rPr lang="en-US" altLang="zh-CN" sz="2200" b="1" dirty="0"/>
              <a:t>			</a:t>
            </a:r>
            <a:r>
              <a:rPr lang="en-US" altLang="zh-CN" sz="2200" b="1" dirty="0" err="1"/>
              <a:t>System.out.println</a:t>
            </a:r>
            <a:r>
              <a:rPr lang="en-US" altLang="zh-CN" sz="2200" b="1" dirty="0"/>
              <a:t>("name:" + name + </a:t>
            </a:r>
          </a:p>
          <a:p>
            <a:pPr eaLnBrk="1" hangingPunct="1">
              <a:lnSpc>
                <a:spcPct val="80000"/>
              </a:lnSpc>
              <a:buFontTx/>
              <a:buNone/>
            </a:pPr>
            <a:r>
              <a:rPr lang="en-US" altLang="zh-CN" sz="2200" b="1" dirty="0"/>
              <a:t>				"\</a:t>
            </a:r>
            <a:r>
              <a:rPr lang="en-US" altLang="zh-CN" sz="2200" b="1" dirty="0" err="1"/>
              <a:t>trecord</a:t>
            </a:r>
            <a:r>
              <a:rPr lang="en-US" altLang="zh-CN" sz="2200" b="1" dirty="0"/>
              <a:t>:" + times);</a:t>
            </a:r>
          </a:p>
          <a:p>
            <a:pPr eaLnBrk="1" hangingPunct="1">
              <a:lnSpc>
                <a:spcPct val="80000"/>
              </a:lnSpc>
              <a:buFontTx/>
              <a:buNone/>
            </a:pPr>
            <a:r>
              <a:rPr lang="en-US" altLang="zh-CN" sz="2200" b="1" dirty="0"/>
              <a:t>			}</a:t>
            </a:r>
          </a:p>
          <a:p>
            <a:pPr eaLnBrk="1" hangingPunct="1">
              <a:lnSpc>
                <a:spcPct val="80000"/>
              </a:lnSpc>
              <a:buFontTx/>
              <a:buNone/>
            </a:pPr>
            <a:r>
              <a:rPr lang="en-US" altLang="zh-CN" sz="2200" b="1" dirty="0"/>
              <a:t>			</a:t>
            </a:r>
            <a:r>
              <a:rPr lang="en-US" altLang="zh-CN" sz="2200" b="1" dirty="0" err="1"/>
              <a:t>raf.close</a:t>
            </a:r>
            <a:r>
              <a:rPr lang="en-US" altLang="zh-CN" sz="2200" b="1" dirty="0"/>
              <a:t>();</a:t>
            </a:r>
          </a:p>
          <a:p>
            <a:pPr eaLnBrk="1" hangingPunct="1">
              <a:lnSpc>
                <a:spcPct val="80000"/>
              </a:lnSpc>
              <a:buFontTx/>
              <a:buNone/>
            </a:pPr>
            <a:r>
              <a:rPr lang="en-US" altLang="zh-CN" sz="2200" b="1" dirty="0"/>
              <a:t>		}</a:t>
            </a:r>
          </a:p>
          <a:p>
            <a:pPr eaLnBrk="1" hangingPunct="1">
              <a:lnSpc>
                <a:spcPct val="80000"/>
              </a:lnSpc>
              <a:buFontTx/>
              <a:buNone/>
            </a:pPr>
            <a:r>
              <a:rPr lang="en-US" altLang="zh-CN" sz="2200" b="1" dirty="0"/>
              <a:t>		catch(Exception e) {</a:t>
            </a:r>
          </a:p>
          <a:p>
            <a:pPr eaLnBrk="1" hangingPunct="1">
              <a:lnSpc>
                <a:spcPct val="80000"/>
              </a:lnSpc>
              <a:buFontTx/>
              <a:buNone/>
            </a:pPr>
            <a:r>
              <a:rPr lang="en-US" altLang="zh-CN" sz="2200" b="1" dirty="0"/>
              <a:t>			</a:t>
            </a:r>
            <a:r>
              <a:rPr lang="en-US" altLang="zh-CN" sz="2200" b="1" dirty="0" err="1"/>
              <a:t>e.printStackTrace</a:t>
            </a:r>
            <a:r>
              <a:rPr lang="en-US" altLang="zh-CN" sz="2200" b="1" dirty="0"/>
              <a:t>();</a:t>
            </a:r>
          </a:p>
          <a:p>
            <a:pPr eaLnBrk="1" hangingPunct="1">
              <a:lnSpc>
                <a:spcPct val="80000"/>
              </a:lnSpc>
              <a:buFontTx/>
              <a:buNone/>
            </a:pPr>
            <a:r>
              <a:rPr lang="en-US" altLang="zh-CN" sz="2200" b="1" dirty="0"/>
              <a:t>		}</a:t>
            </a:r>
          </a:p>
          <a:p>
            <a:pPr eaLnBrk="1" hangingPunct="1">
              <a:lnSpc>
                <a:spcPct val="80000"/>
              </a:lnSpc>
              <a:buFontTx/>
              <a:buNone/>
            </a:pPr>
            <a:r>
              <a:rPr lang="en-US" altLang="zh-CN" sz="2200" b="1" dirty="0"/>
              <a:t>	}</a:t>
            </a:r>
          </a:p>
          <a:p>
            <a:pPr eaLnBrk="1" hangingPunct="1">
              <a:lnSpc>
                <a:spcPct val="80000"/>
              </a:lnSpc>
              <a:buFontTx/>
              <a:buNone/>
            </a:pPr>
            <a:r>
              <a:rPr lang="en-US" altLang="zh-CN" sz="2200" b="1" dirty="0"/>
              <a: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3">
            <a:extLst>
              <a:ext uri="{FF2B5EF4-FFF2-40B4-BE49-F238E27FC236}">
                <a16:creationId xmlns:a16="http://schemas.microsoft.com/office/drawing/2014/main" id="{2C7D4A19-274B-48CC-8C8D-AF3E832CCEAB}"/>
              </a:ext>
            </a:extLst>
          </p:cNvPr>
          <p:cNvSpPr>
            <a:spLocks noGrp="1" noChangeArrowheads="1"/>
          </p:cNvSpPr>
          <p:nvPr>
            <p:ph type="body" idx="1"/>
          </p:nvPr>
        </p:nvSpPr>
        <p:spPr>
          <a:xfrm>
            <a:off x="250825" y="476250"/>
            <a:ext cx="8686800" cy="5865813"/>
          </a:xfrm>
        </p:spPr>
        <p:txBody>
          <a:bodyPr/>
          <a:lstStyle/>
          <a:p>
            <a:pPr eaLnBrk="1" hangingPunct="1">
              <a:lnSpc>
                <a:spcPct val="80000"/>
              </a:lnSpc>
              <a:buFont typeface="Wingdings" panose="05000000000000000000" pitchFamily="2" charset="2"/>
              <a:buChar char="Ø"/>
            </a:pPr>
            <a:r>
              <a:rPr lang="zh-CN" altLang="en-US" sz="2400" b="1" dirty="0">
                <a:latin typeface="宋体" panose="02010600030101010101" pitchFamily="2" charset="-122"/>
              </a:rPr>
              <a:t>下面这个例子中我们把几个</a:t>
            </a:r>
            <a:r>
              <a:rPr lang="en-US" altLang="zh-CN" sz="2400" b="1" dirty="0" err="1">
                <a:latin typeface="宋体" panose="02010600030101010101" pitchFamily="2" charset="-122"/>
              </a:rPr>
              <a:t>int</a:t>
            </a:r>
            <a:r>
              <a:rPr lang="zh-CN" altLang="en-US" sz="2400" b="1" dirty="0">
                <a:latin typeface="宋体" panose="02010600030101010101" pitchFamily="2" charset="-122"/>
              </a:rPr>
              <a:t>型整数写入到一个名字为</a:t>
            </a:r>
            <a:r>
              <a:rPr lang="en-US" altLang="zh-CN" sz="2400" b="1" dirty="0" err="1">
                <a:latin typeface="宋体" panose="02010600030101010101" pitchFamily="2" charset="-122"/>
              </a:rPr>
              <a:t>a.dat</a:t>
            </a:r>
            <a:r>
              <a:rPr lang="zh-CN" altLang="en-US" sz="2400" b="1" dirty="0">
                <a:latin typeface="宋体" panose="02010600030101010101" pitchFamily="2" charset="-122"/>
              </a:rPr>
              <a:t>文件中，然后按相反顺序读出这些数据。</a:t>
            </a:r>
            <a:endParaRPr lang="en-US" altLang="zh-CN" sz="2400" b="1" dirty="0">
              <a:latin typeface="宋体" panose="02010600030101010101" pitchFamily="2" charset="-122"/>
            </a:endParaRPr>
          </a:p>
          <a:p>
            <a:pPr eaLnBrk="1" hangingPunct="1">
              <a:lnSpc>
                <a:spcPct val="80000"/>
              </a:lnSpc>
              <a:buFontTx/>
              <a:buNone/>
            </a:pPr>
            <a:endParaRPr lang="zh-CN" altLang="en-US" sz="1000" b="1" dirty="0"/>
          </a:p>
          <a:p>
            <a:pPr lvl="1" eaLnBrk="1" hangingPunct="1">
              <a:lnSpc>
                <a:spcPct val="80000"/>
              </a:lnSpc>
              <a:buFontTx/>
              <a:buNone/>
            </a:pPr>
            <a:r>
              <a:rPr lang="en-US" altLang="zh-CN" sz="2000" b="1" dirty="0"/>
              <a:t>import </a:t>
            </a:r>
            <a:r>
              <a:rPr lang="en-US" altLang="zh-CN" sz="2000" b="1" dirty="0" err="1"/>
              <a:t>java.io</a:t>
            </a:r>
            <a:r>
              <a:rPr lang="en-US" altLang="zh-CN" sz="2000" b="1" dirty="0"/>
              <a:t>.*;</a:t>
            </a:r>
          </a:p>
          <a:p>
            <a:pPr lvl="1" eaLnBrk="1" hangingPunct="1">
              <a:lnSpc>
                <a:spcPct val="80000"/>
              </a:lnSpc>
              <a:buFontTx/>
              <a:buNone/>
            </a:pPr>
            <a:r>
              <a:rPr lang="en-US" altLang="zh-CN" sz="2000" b="1" dirty="0"/>
              <a:t>public class TestRandomAccessFile2 {</a:t>
            </a:r>
          </a:p>
          <a:p>
            <a:pPr lvl="1" eaLnBrk="1" hangingPunct="1">
              <a:lnSpc>
                <a:spcPct val="80000"/>
              </a:lnSpc>
              <a:buFontTx/>
              <a:buNone/>
            </a:pPr>
            <a:r>
              <a:rPr lang="en-US" altLang="zh-CN" sz="2000" b="1" dirty="0"/>
              <a:t>    public static void main(String </a:t>
            </a:r>
            <a:r>
              <a:rPr lang="en-US" altLang="zh-CN" sz="2000" b="1" dirty="0" err="1"/>
              <a:t>args</a:t>
            </a:r>
            <a:r>
              <a:rPr lang="en-US" altLang="zh-CN" sz="2000" b="1" dirty="0"/>
              <a:t>[ ]) {</a:t>
            </a:r>
          </a:p>
          <a:p>
            <a:pPr lvl="1" eaLnBrk="1" hangingPunct="1">
              <a:lnSpc>
                <a:spcPct val="80000"/>
              </a:lnSpc>
              <a:buFontTx/>
              <a:buNone/>
            </a:pPr>
            <a:r>
              <a:rPr lang="en-US" altLang="zh-CN" sz="2000" b="1" dirty="0"/>
              <a:t>        </a:t>
            </a:r>
            <a:r>
              <a:rPr lang="en-US" altLang="zh-CN" sz="2000" b="1" dirty="0" err="1"/>
              <a:t>RandomAccessFile</a:t>
            </a:r>
            <a:r>
              <a:rPr lang="en-US" altLang="zh-CN" sz="2000" b="1" dirty="0"/>
              <a:t> </a:t>
            </a:r>
            <a:r>
              <a:rPr lang="en-US" altLang="zh-CN" sz="2000" b="1" dirty="0" err="1"/>
              <a:t>inAndOut</a:t>
            </a:r>
            <a:r>
              <a:rPr lang="en-US" altLang="zh-CN" sz="2000" b="1" dirty="0"/>
              <a:t>=null;</a:t>
            </a:r>
          </a:p>
          <a:p>
            <a:pPr lvl="1" eaLnBrk="1" hangingPunct="1">
              <a:lnSpc>
                <a:spcPct val="80000"/>
              </a:lnSpc>
              <a:buFontTx/>
              <a:buNone/>
            </a:pPr>
            <a:r>
              <a:rPr lang="en-US" altLang="zh-CN" sz="2000" b="1" dirty="0"/>
              <a:t>        </a:t>
            </a:r>
            <a:r>
              <a:rPr lang="en-US" altLang="zh-CN" sz="2000" b="1" dirty="0" err="1"/>
              <a:t>int</a:t>
            </a:r>
            <a:r>
              <a:rPr lang="en-US" altLang="zh-CN" sz="2000" b="1" dirty="0"/>
              <a:t> data[ ]={20,30,40,50,60};</a:t>
            </a:r>
          </a:p>
          <a:p>
            <a:pPr lvl="1" eaLnBrk="1" hangingPunct="1">
              <a:lnSpc>
                <a:spcPct val="80000"/>
              </a:lnSpc>
              <a:buFontTx/>
              <a:buNone/>
            </a:pPr>
            <a:r>
              <a:rPr lang="en-US" altLang="zh-CN" sz="2000" b="1" dirty="0"/>
              <a:t>        try{  </a:t>
            </a:r>
            <a:r>
              <a:rPr lang="en-US" altLang="zh-CN" sz="2000" b="1" dirty="0" err="1">
                <a:solidFill>
                  <a:srgbClr val="0000CC"/>
                </a:solidFill>
              </a:rPr>
              <a:t>inAndOut</a:t>
            </a:r>
            <a:r>
              <a:rPr lang="en-US" altLang="zh-CN" sz="2000" b="1" dirty="0">
                <a:solidFill>
                  <a:srgbClr val="0000CC"/>
                </a:solidFill>
              </a:rPr>
              <a:t>=new </a:t>
            </a:r>
            <a:r>
              <a:rPr lang="en-US" altLang="zh-CN" sz="2000" b="1" dirty="0" err="1">
                <a:solidFill>
                  <a:srgbClr val="0000CC"/>
                </a:solidFill>
              </a:rPr>
              <a:t>RandomAccessFile</a:t>
            </a:r>
            <a:r>
              <a:rPr lang="en-US" altLang="zh-CN" sz="2000" b="1" dirty="0">
                <a:solidFill>
                  <a:srgbClr val="0000CC"/>
                </a:solidFill>
              </a:rPr>
              <a:t>("a.</a:t>
            </a:r>
            <a:r>
              <a:rPr lang="en-US" altLang="zh-CN" sz="2000" b="1" dirty="0" err="1">
                <a:solidFill>
                  <a:srgbClr val="0000CC"/>
                </a:solidFill>
              </a:rPr>
              <a:t>dat</a:t>
            </a:r>
            <a:r>
              <a:rPr lang="en-US" altLang="zh-CN" sz="2000" b="1" dirty="0">
                <a:solidFill>
                  <a:srgbClr val="0000CC"/>
                </a:solidFill>
              </a:rPr>
              <a:t>","</a:t>
            </a:r>
            <a:r>
              <a:rPr lang="en-US" altLang="zh-CN" sz="2000" b="1" dirty="0" err="1">
                <a:solidFill>
                  <a:srgbClr val="0000CC"/>
                </a:solidFill>
              </a:rPr>
              <a:t>rw</a:t>
            </a:r>
            <a:r>
              <a:rPr lang="en-US" altLang="zh-CN" sz="2000" b="1" dirty="0">
                <a:solidFill>
                  <a:srgbClr val="0000CC"/>
                </a:solidFill>
              </a:rPr>
              <a:t>");</a:t>
            </a:r>
          </a:p>
          <a:p>
            <a:pPr lvl="1" eaLnBrk="1" hangingPunct="1">
              <a:lnSpc>
                <a:spcPct val="80000"/>
              </a:lnSpc>
              <a:buFontTx/>
              <a:buNone/>
            </a:pPr>
            <a:r>
              <a:rPr lang="en-US" altLang="zh-CN" sz="2000" b="1" dirty="0"/>
              <a:t>        } catch(Exception e) { }</a:t>
            </a:r>
          </a:p>
          <a:p>
            <a:pPr lvl="1" eaLnBrk="1" hangingPunct="1">
              <a:lnSpc>
                <a:spcPct val="80000"/>
              </a:lnSpc>
              <a:buFontTx/>
              <a:buNone/>
            </a:pPr>
            <a:endParaRPr lang="en-US" altLang="zh-CN" sz="2000" b="1" dirty="0"/>
          </a:p>
          <a:p>
            <a:pPr lvl="1" eaLnBrk="1" hangingPunct="1">
              <a:lnSpc>
                <a:spcPct val="80000"/>
              </a:lnSpc>
              <a:buFontTx/>
              <a:buNone/>
            </a:pPr>
            <a:r>
              <a:rPr lang="en-US" altLang="zh-CN" sz="2000" b="1" dirty="0"/>
              <a:t>        try{   </a:t>
            </a:r>
          </a:p>
          <a:p>
            <a:pPr lvl="1" eaLnBrk="1" hangingPunct="1">
              <a:lnSpc>
                <a:spcPct val="80000"/>
              </a:lnSpc>
              <a:buFontTx/>
              <a:buNone/>
            </a:pPr>
            <a:r>
              <a:rPr lang="en-US" altLang="zh-CN" sz="2000" b="1" dirty="0"/>
              <a:t>		     for(</a:t>
            </a:r>
            <a:r>
              <a:rPr lang="en-US" altLang="zh-CN" sz="2000" b="1" dirty="0" err="1"/>
              <a:t>int</a:t>
            </a:r>
            <a:r>
              <a:rPr lang="en-US" altLang="zh-CN" sz="2000" b="1" dirty="0"/>
              <a:t> </a:t>
            </a:r>
            <a:r>
              <a:rPr lang="en-US" altLang="zh-CN" sz="2000" b="1" dirty="0" err="1"/>
              <a:t>i</a:t>
            </a:r>
            <a:r>
              <a:rPr lang="en-US" altLang="zh-CN" sz="2000" b="1" dirty="0"/>
              <a:t>=0; </a:t>
            </a:r>
            <a:r>
              <a:rPr lang="en-US" altLang="zh-CN" sz="2000" b="1" dirty="0" err="1"/>
              <a:t>i</a:t>
            </a:r>
            <a:r>
              <a:rPr lang="en-US" altLang="zh-CN" sz="2000" b="1" dirty="0"/>
              <a:t>&lt;</a:t>
            </a:r>
            <a:r>
              <a:rPr lang="en-US" altLang="zh-CN" sz="2000" b="1" dirty="0" err="1"/>
              <a:t>data.length</a:t>
            </a:r>
            <a:r>
              <a:rPr lang="en-US" altLang="zh-CN" sz="2000" b="1" dirty="0"/>
              <a:t>; </a:t>
            </a:r>
            <a:r>
              <a:rPr lang="en-US" altLang="zh-CN" sz="2000" b="1" dirty="0" err="1"/>
              <a:t>i</a:t>
            </a:r>
            <a:r>
              <a:rPr lang="en-US" altLang="zh-CN" sz="2000" b="1" dirty="0"/>
              <a:t>++)</a:t>
            </a:r>
          </a:p>
          <a:p>
            <a:pPr lvl="1" eaLnBrk="1" hangingPunct="1">
              <a:lnSpc>
                <a:spcPct val="80000"/>
              </a:lnSpc>
              <a:buFontTx/>
              <a:buNone/>
            </a:pPr>
            <a:r>
              <a:rPr lang="en-US" altLang="zh-CN" sz="2000" b="1" dirty="0"/>
              <a:t>                 </a:t>
            </a:r>
            <a:r>
              <a:rPr lang="en-US" altLang="zh-CN" sz="2000" b="1" dirty="0" err="1">
                <a:solidFill>
                  <a:srgbClr val="0000CC"/>
                </a:solidFill>
              </a:rPr>
              <a:t>inAndOut.writeInt</a:t>
            </a:r>
            <a:r>
              <a:rPr lang="en-US" altLang="zh-CN" sz="2000" b="1" dirty="0">
                <a:solidFill>
                  <a:srgbClr val="0000CC"/>
                </a:solidFill>
              </a:rPr>
              <a:t>(data[</a:t>
            </a:r>
            <a:r>
              <a:rPr lang="en-US" altLang="zh-CN" sz="2000" b="1" dirty="0" err="1">
                <a:solidFill>
                  <a:srgbClr val="0000CC"/>
                </a:solidFill>
              </a:rPr>
              <a:t>i</a:t>
            </a:r>
            <a:r>
              <a:rPr lang="en-US" altLang="zh-CN" sz="2000" b="1" dirty="0">
                <a:solidFill>
                  <a:srgbClr val="0000CC"/>
                </a:solidFill>
              </a:rPr>
              <a:t>]);</a:t>
            </a:r>
          </a:p>
          <a:p>
            <a:pPr lvl="1" eaLnBrk="1" hangingPunct="1">
              <a:lnSpc>
                <a:spcPct val="80000"/>
              </a:lnSpc>
              <a:buFontTx/>
              <a:buNone/>
            </a:pPr>
            <a:r>
              <a:rPr lang="en-US" altLang="zh-CN" sz="2000" b="1" dirty="0"/>
              <a:t>            for(long </a:t>
            </a:r>
            <a:r>
              <a:rPr lang="en-US" altLang="zh-CN" sz="2000" b="1" dirty="0" err="1"/>
              <a:t>i</a:t>
            </a:r>
            <a:r>
              <a:rPr lang="en-US" altLang="zh-CN" sz="2000" b="1" dirty="0"/>
              <a:t>=data.length-1; </a:t>
            </a:r>
            <a:r>
              <a:rPr lang="en-US" altLang="zh-CN" sz="2000" b="1" dirty="0" err="1"/>
              <a:t>i</a:t>
            </a:r>
            <a:r>
              <a:rPr lang="en-US" altLang="zh-CN" sz="2000" b="1" dirty="0"/>
              <a:t>&gt;=0; </a:t>
            </a:r>
            <a:r>
              <a:rPr lang="en-US" altLang="zh-CN" sz="2000" b="1" dirty="0" err="1"/>
              <a:t>i</a:t>
            </a:r>
            <a:r>
              <a:rPr lang="en-US" altLang="zh-CN" sz="2000" b="1" dirty="0"/>
              <a:t>=i-3) {</a:t>
            </a:r>
          </a:p>
          <a:p>
            <a:pPr lvl="1" eaLnBrk="1" hangingPunct="1">
              <a:lnSpc>
                <a:spcPct val="80000"/>
              </a:lnSpc>
              <a:buFontTx/>
              <a:buNone/>
            </a:pPr>
            <a:r>
              <a:rPr lang="en-US" altLang="zh-CN" sz="2000" b="1" dirty="0"/>
              <a:t>		          </a:t>
            </a:r>
            <a:r>
              <a:rPr lang="en-US" altLang="zh-CN" sz="2000" b="1" dirty="0" err="1"/>
              <a:t>System.out.printf</a:t>
            </a:r>
            <a:r>
              <a:rPr lang="en-US" altLang="zh-CN" sz="2000" b="1" dirty="0"/>
              <a:t>("\</a:t>
            </a:r>
            <a:r>
              <a:rPr lang="en-US" altLang="zh-CN" sz="2000" b="1" dirty="0" err="1"/>
              <a:t>t%d</a:t>
            </a:r>
            <a:r>
              <a:rPr lang="en-US" altLang="zh-CN" sz="2000" b="1" dirty="0"/>
              <a:t>",</a:t>
            </a:r>
            <a:r>
              <a:rPr lang="en-US" altLang="zh-CN" sz="2000" b="1" dirty="0" err="1"/>
              <a:t>inAndOut.readInt</a:t>
            </a:r>
            <a:r>
              <a:rPr lang="en-US" altLang="zh-CN" sz="2000" b="1" dirty="0"/>
              <a:t>());}</a:t>
            </a:r>
          </a:p>
          <a:p>
            <a:pPr lvl="1" eaLnBrk="1" hangingPunct="1">
              <a:lnSpc>
                <a:spcPct val="80000"/>
              </a:lnSpc>
              <a:buFontTx/>
              <a:buNone/>
            </a:pPr>
            <a:r>
              <a:rPr lang="en-US" altLang="zh-CN" sz="2000" b="1" dirty="0"/>
              <a:t>            </a:t>
            </a:r>
            <a:r>
              <a:rPr lang="en-US" altLang="zh-CN" sz="2000" b="1" dirty="0" err="1"/>
              <a:t>inAndOut.close</a:t>
            </a:r>
            <a:r>
              <a:rPr lang="en-US" altLang="zh-CN" sz="2000" b="1" dirty="0"/>
              <a:t>();</a:t>
            </a:r>
          </a:p>
          <a:p>
            <a:pPr lvl="1" eaLnBrk="1" hangingPunct="1">
              <a:lnSpc>
                <a:spcPct val="80000"/>
              </a:lnSpc>
              <a:buFontTx/>
              <a:buNone/>
            </a:pPr>
            <a:r>
              <a:rPr lang="en-US" altLang="zh-CN" sz="2000" b="1" dirty="0"/>
              <a:t>         } catch(</a:t>
            </a:r>
            <a:r>
              <a:rPr lang="en-US" altLang="zh-CN" sz="2000" b="1" dirty="0" err="1"/>
              <a:t>IOException</a:t>
            </a:r>
            <a:r>
              <a:rPr lang="en-US" altLang="zh-CN" sz="2000" b="1" dirty="0"/>
              <a:t> e) {} </a:t>
            </a:r>
          </a:p>
          <a:p>
            <a:pPr lvl="1" eaLnBrk="1" hangingPunct="1">
              <a:lnSpc>
                <a:spcPct val="80000"/>
              </a:lnSpc>
              <a:buFontTx/>
              <a:buNone/>
            </a:pPr>
            <a:r>
              <a:rPr lang="en-US" altLang="zh-CN" sz="2000" b="1" dirty="0"/>
              <a:t>    }</a:t>
            </a:r>
          </a:p>
          <a:p>
            <a:pPr lvl="1" eaLnBrk="1" hangingPunct="1">
              <a:lnSpc>
                <a:spcPct val="80000"/>
              </a:lnSpc>
              <a:buFontTx/>
              <a:buNone/>
            </a:pPr>
            <a:r>
              <a:rPr lang="en-US" altLang="zh-CN" sz="2000" b="1" dirty="0"/>
              <a:t>}</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Rectangle 3">
            <a:extLst>
              <a:ext uri="{FF2B5EF4-FFF2-40B4-BE49-F238E27FC236}">
                <a16:creationId xmlns:a16="http://schemas.microsoft.com/office/drawing/2014/main" id="{814B5A36-A4A8-45D8-B972-9ABE329A6C83}"/>
              </a:ext>
            </a:extLst>
          </p:cNvPr>
          <p:cNvSpPr>
            <a:spLocks noGrp="1" noChangeArrowheads="1"/>
          </p:cNvSpPr>
          <p:nvPr>
            <p:ph type="body" idx="1"/>
          </p:nvPr>
        </p:nvSpPr>
        <p:spPr>
          <a:xfrm>
            <a:off x="0" y="115888"/>
            <a:ext cx="9144000" cy="5865812"/>
          </a:xfrm>
        </p:spPr>
        <p:txBody>
          <a:bodyPr/>
          <a:lstStyle/>
          <a:p>
            <a:pPr eaLnBrk="1" hangingPunct="1">
              <a:lnSpc>
                <a:spcPct val="80000"/>
              </a:lnSpc>
              <a:buFont typeface="Wingdings" panose="05000000000000000000" pitchFamily="2" charset="2"/>
              <a:buChar char="Ø"/>
            </a:pPr>
            <a:r>
              <a:rPr lang="zh-CN" altLang="en-US" sz="2200" b="1" dirty="0">
                <a:latin typeface="宋体" panose="02010600030101010101" pitchFamily="2" charset="-122"/>
              </a:rPr>
              <a:t>下面这个例子中</a:t>
            </a:r>
            <a:r>
              <a:rPr lang="en-US" altLang="zh-CN" sz="2200" b="1" dirty="0" err="1"/>
              <a:t>RondomAccessFile</a:t>
            </a:r>
            <a:r>
              <a:rPr lang="zh-CN" altLang="en-US" sz="2200" b="1" dirty="0"/>
              <a:t>流使用</a:t>
            </a:r>
            <a:r>
              <a:rPr lang="en-US" altLang="zh-CN" sz="2200" b="1" dirty="0" err="1"/>
              <a:t>readLine</a:t>
            </a:r>
            <a:r>
              <a:rPr lang="en-US" altLang="zh-CN" sz="2200" b="1" dirty="0"/>
              <a:t>()</a:t>
            </a:r>
            <a:r>
              <a:rPr lang="zh-CN" altLang="en-US" sz="2200" b="1" dirty="0"/>
              <a:t>读取一个文件</a:t>
            </a:r>
          </a:p>
          <a:p>
            <a:pPr eaLnBrk="1" hangingPunct="1">
              <a:lnSpc>
                <a:spcPct val="80000"/>
              </a:lnSpc>
              <a:buFontTx/>
              <a:buNone/>
            </a:pPr>
            <a:r>
              <a:rPr lang="en-US" altLang="zh-CN" sz="2200" b="1" dirty="0"/>
              <a:t>import </a:t>
            </a:r>
            <a:r>
              <a:rPr lang="en-US" altLang="zh-CN" sz="2200" b="1" dirty="0" err="1"/>
              <a:t>java.io</a:t>
            </a:r>
            <a:r>
              <a:rPr lang="en-US" altLang="zh-CN" sz="2200" b="1" dirty="0"/>
              <a:t>.*;</a:t>
            </a:r>
          </a:p>
          <a:p>
            <a:pPr eaLnBrk="1" hangingPunct="1">
              <a:lnSpc>
                <a:spcPct val="80000"/>
              </a:lnSpc>
              <a:buFontTx/>
              <a:buNone/>
            </a:pPr>
            <a:r>
              <a:rPr lang="en-US" altLang="zh-CN" sz="2200" b="1" dirty="0"/>
              <a:t>public class TestRandomAccessFile3{</a:t>
            </a:r>
          </a:p>
          <a:p>
            <a:pPr eaLnBrk="1" hangingPunct="1">
              <a:lnSpc>
                <a:spcPct val="80000"/>
              </a:lnSpc>
              <a:buFontTx/>
              <a:buNone/>
            </a:pPr>
            <a:r>
              <a:rPr lang="en-US" altLang="zh-CN" sz="2200" b="1" dirty="0"/>
              <a:t>    public static void main(String </a:t>
            </a:r>
            <a:r>
              <a:rPr lang="en-US" altLang="zh-CN" sz="2200" b="1" dirty="0" err="1"/>
              <a:t>args</a:t>
            </a:r>
            <a:r>
              <a:rPr lang="en-US" altLang="zh-CN" sz="2200" b="1" dirty="0"/>
              <a:t>[ ]){</a:t>
            </a:r>
          </a:p>
          <a:p>
            <a:pPr eaLnBrk="1" hangingPunct="1">
              <a:lnSpc>
                <a:spcPct val="80000"/>
              </a:lnSpc>
              <a:buFontTx/>
              <a:buNone/>
            </a:pPr>
            <a:r>
              <a:rPr lang="en-US" altLang="zh-CN" sz="2200" b="1" dirty="0"/>
              <a:t>        </a:t>
            </a:r>
            <a:r>
              <a:rPr lang="en-US" altLang="zh-CN" sz="2200" b="1" dirty="0" err="1"/>
              <a:t>RandomAccessFile</a:t>
            </a:r>
            <a:r>
              <a:rPr lang="en-US" altLang="zh-CN" sz="2200" b="1" dirty="0"/>
              <a:t> in=null;</a:t>
            </a:r>
          </a:p>
          <a:p>
            <a:pPr eaLnBrk="1" hangingPunct="1">
              <a:lnSpc>
                <a:spcPct val="80000"/>
              </a:lnSpc>
              <a:buFontTx/>
              <a:buNone/>
            </a:pPr>
            <a:r>
              <a:rPr lang="en-US" altLang="zh-CN" sz="2200" b="1" dirty="0"/>
              <a:t>        try{  in=new </a:t>
            </a:r>
            <a:r>
              <a:rPr lang="en-US" altLang="zh-CN" sz="2200" b="1" dirty="0" err="1"/>
              <a:t>RandomAccessFile</a:t>
            </a:r>
            <a:r>
              <a:rPr lang="en-US" altLang="zh-CN" sz="2200" b="1" dirty="0"/>
              <a:t>(“A.txt","</a:t>
            </a:r>
            <a:r>
              <a:rPr lang="en-US" altLang="zh-CN" sz="2200" b="1" dirty="0" err="1"/>
              <a:t>rw</a:t>
            </a:r>
            <a:r>
              <a:rPr lang="en-US" altLang="zh-CN" sz="2200" b="1" dirty="0"/>
              <a:t>");</a:t>
            </a:r>
          </a:p>
          <a:p>
            <a:pPr eaLnBrk="1" hangingPunct="1">
              <a:lnSpc>
                <a:spcPct val="80000"/>
              </a:lnSpc>
              <a:buFontTx/>
              <a:buNone/>
            </a:pPr>
            <a:r>
              <a:rPr lang="en-US" altLang="zh-CN" sz="2200" b="1" dirty="0"/>
              <a:t>             long length=</a:t>
            </a:r>
            <a:r>
              <a:rPr lang="en-US" altLang="zh-CN" sz="2200" b="1" dirty="0" err="1"/>
              <a:t>in.length</a:t>
            </a:r>
            <a:r>
              <a:rPr lang="en-US" altLang="zh-CN" sz="2200" b="1" dirty="0"/>
              <a:t>();  //</a:t>
            </a:r>
            <a:r>
              <a:rPr lang="zh-CN" altLang="en-US" sz="2200" b="1" dirty="0"/>
              <a:t>获取文件的长度</a:t>
            </a:r>
          </a:p>
          <a:p>
            <a:pPr eaLnBrk="1" hangingPunct="1">
              <a:lnSpc>
                <a:spcPct val="80000"/>
              </a:lnSpc>
              <a:buFontTx/>
              <a:buNone/>
            </a:pPr>
            <a:r>
              <a:rPr lang="zh-CN" altLang="en-US" sz="2200" b="1" dirty="0"/>
              <a:t>             </a:t>
            </a:r>
            <a:r>
              <a:rPr lang="en-US" altLang="zh-CN" sz="2200" b="1" dirty="0"/>
              <a:t>long position=0;</a:t>
            </a:r>
          </a:p>
          <a:p>
            <a:pPr eaLnBrk="1" hangingPunct="1">
              <a:lnSpc>
                <a:spcPct val="80000"/>
              </a:lnSpc>
              <a:buFontTx/>
              <a:buNone/>
            </a:pPr>
            <a:r>
              <a:rPr lang="en-US" altLang="zh-CN" sz="2200" b="1" dirty="0"/>
              <a:t>             </a:t>
            </a:r>
            <a:r>
              <a:rPr lang="en-US" altLang="zh-CN" sz="2200" b="1" dirty="0" err="1">
                <a:solidFill>
                  <a:srgbClr val="0000CC"/>
                </a:solidFill>
              </a:rPr>
              <a:t>in.seek</a:t>
            </a:r>
            <a:r>
              <a:rPr lang="en-US" altLang="zh-CN" sz="2200" b="1" dirty="0">
                <a:solidFill>
                  <a:srgbClr val="0000CC"/>
                </a:solidFill>
              </a:rPr>
              <a:t>(position);</a:t>
            </a:r>
            <a:r>
              <a:rPr lang="en-US" altLang="zh-CN" sz="2200" b="1" dirty="0"/>
              <a:t>       //</a:t>
            </a:r>
            <a:r>
              <a:rPr lang="zh-CN" altLang="en-US" sz="2200" b="1" dirty="0"/>
              <a:t>将读取位置定位到文件的头 </a:t>
            </a:r>
          </a:p>
          <a:p>
            <a:pPr eaLnBrk="1" hangingPunct="1">
              <a:lnSpc>
                <a:spcPct val="80000"/>
              </a:lnSpc>
              <a:buFontTx/>
              <a:buNone/>
            </a:pPr>
            <a:r>
              <a:rPr lang="zh-CN" altLang="en-US" sz="2200" b="1" dirty="0"/>
              <a:t>             </a:t>
            </a:r>
            <a:r>
              <a:rPr lang="en-US" altLang="zh-CN" sz="2200" b="1" dirty="0"/>
              <a:t>while(position&lt;length){</a:t>
            </a:r>
          </a:p>
          <a:p>
            <a:pPr eaLnBrk="1" hangingPunct="1">
              <a:lnSpc>
                <a:spcPct val="80000"/>
              </a:lnSpc>
              <a:buFontTx/>
              <a:buNone/>
            </a:pPr>
            <a:r>
              <a:rPr lang="en-US" altLang="zh-CN" sz="2200" b="1" dirty="0"/>
              <a:t>                </a:t>
            </a:r>
            <a:r>
              <a:rPr lang="en-US" altLang="zh-CN" sz="2200" b="1" dirty="0">
                <a:solidFill>
                  <a:srgbClr val="0000CC"/>
                </a:solidFill>
              </a:rPr>
              <a:t>String </a:t>
            </a:r>
            <a:r>
              <a:rPr lang="en-US" altLang="zh-CN" sz="2200" b="1" dirty="0" err="1">
                <a:solidFill>
                  <a:srgbClr val="0000CC"/>
                </a:solidFill>
              </a:rPr>
              <a:t>str</a:t>
            </a:r>
            <a:r>
              <a:rPr lang="en-US" altLang="zh-CN" sz="2200" b="1" dirty="0">
                <a:solidFill>
                  <a:srgbClr val="0000CC"/>
                </a:solidFill>
              </a:rPr>
              <a:t>=</a:t>
            </a:r>
            <a:r>
              <a:rPr lang="en-US" altLang="zh-CN" sz="2200" b="1" dirty="0" err="1">
                <a:solidFill>
                  <a:srgbClr val="0000CC"/>
                </a:solidFill>
              </a:rPr>
              <a:t>in.readLine</a:t>
            </a:r>
            <a:r>
              <a:rPr lang="en-US" altLang="zh-CN" sz="2200" b="1" dirty="0">
                <a:solidFill>
                  <a:srgbClr val="0000CC"/>
                </a:solidFill>
              </a:rPr>
              <a:t>();//</a:t>
            </a:r>
            <a:r>
              <a:rPr lang="zh-CN" altLang="en-US" sz="2200" b="1" dirty="0"/>
              <a:t>含有非</a:t>
            </a:r>
            <a:r>
              <a:rPr lang="en-US" altLang="zh-CN" sz="2200" b="1" dirty="0"/>
              <a:t>ascii</a:t>
            </a:r>
            <a:r>
              <a:rPr lang="zh-CN" altLang="en-US" sz="2200" b="1" dirty="0"/>
              <a:t>码会乱码</a:t>
            </a:r>
            <a:endParaRPr lang="zh-CN" altLang="en-US" sz="2200" b="1" dirty="0">
              <a:solidFill>
                <a:srgbClr val="0000CC"/>
              </a:solidFill>
            </a:endParaRPr>
          </a:p>
          <a:p>
            <a:pPr eaLnBrk="1" hangingPunct="1">
              <a:lnSpc>
                <a:spcPct val="80000"/>
              </a:lnSpc>
              <a:buFontTx/>
              <a:buNone/>
            </a:pPr>
            <a:r>
              <a:rPr lang="zh-CN" altLang="en-US" sz="2200" b="1" dirty="0"/>
              <a:t>                </a:t>
            </a:r>
            <a:r>
              <a:rPr lang="en-US" altLang="zh-CN" sz="2200" b="1" dirty="0">
                <a:solidFill>
                  <a:srgbClr val="0000CC"/>
                </a:solidFill>
              </a:rPr>
              <a:t>byte b[]=</a:t>
            </a:r>
            <a:r>
              <a:rPr lang="en-US" altLang="zh-CN" sz="2200" b="1" dirty="0" err="1">
                <a:solidFill>
                  <a:srgbClr val="0000CC"/>
                </a:solidFill>
              </a:rPr>
              <a:t>str.getBytes</a:t>
            </a:r>
            <a:r>
              <a:rPr lang="en-US" altLang="zh-CN" sz="2200" b="1" dirty="0">
                <a:solidFill>
                  <a:srgbClr val="0000CC"/>
                </a:solidFill>
              </a:rPr>
              <a:t>(“iso-8859-1”); //</a:t>
            </a:r>
            <a:r>
              <a:rPr lang="zh-CN" altLang="en-US" sz="2200" b="1" dirty="0"/>
              <a:t>重新编码</a:t>
            </a:r>
            <a:endParaRPr lang="zh-CN" altLang="en-US" sz="2200" b="1" dirty="0">
              <a:solidFill>
                <a:srgbClr val="0000CC"/>
              </a:solidFill>
            </a:endParaRPr>
          </a:p>
          <a:p>
            <a:pPr eaLnBrk="1" hangingPunct="1">
              <a:lnSpc>
                <a:spcPct val="80000"/>
              </a:lnSpc>
              <a:buFontTx/>
              <a:buNone/>
            </a:pPr>
            <a:r>
              <a:rPr lang="zh-CN" altLang="en-US" sz="2200" b="1" dirty="0">
                <a:solidFill>
                  <a:srgbClr val="0000CC"/>
                </a:solidFill>
              </a:rPr>
              <a:t>                </a:t>
            </a:r>
            <a:r>
              <a:rPr lang="en-US" altLang="zh-CN" sz="2200" b="1" dirty="0" err="1">
                <a:solidFill>
                  <a:srgbClr val="0000CC"/>
                </a:solidFill>
              </a:rPr>
              <a:t>str</a:t>
            </a:r>
            <a:r>
              <a:rPr lang="en-US" altLang="zh-CN" sz="2200" b="1" dirty="0">
                <a:solidFill>
                  <a:srgbClr val="0000CC"/>
                </a:solidFill>
              </a:rPr>
              <a:t>=new String(b);//</a:t>
            </a:r>
            <a:r>
              <a:rPr lang="zh-CN" altLang="en-US" sz="2200" b="1" dirty="0"/>
              <a:t>使用机器默认的编码将字节数组转字符串</a:t>
            </a:r>
            <a:endParaRPr lang="zh-CN" altLang="en-US" sz="2200" b="1" dirty="0">
              <a:solidFill>
                <a:srgbClr val="0000CC"/>
              </a:solidFill>
            </a:endParaRPr>
          </a:p>
          <a:p>
            <a:pPr eaLnBrk="1" hangingPunct="1">
              <a:lnSpc>
                <a:spcPct val="80000"/>
              </a:lnSpc>
              <a:buFontTx/>
              <a:buNone/>
            </a:pPr>
            <a:r>
              <a:rPr lang="zh-CN" altLang="en-US" sz="2200" b="1" dirty="0"/>
              <a:t>                </a:t>
            </a:r>
            <a:r>
              <a:rPr lang="en-US" altLang="zh-CN" sz="2200" b="1" dirty="0"/>
              <a:t>position=</a:t>
            </a:r>
            <a:r>
              <a:rPr lang="en-US" altLang="zh-CN" sz="2200" b="1" dirty="0" err="1"/>
              <a:t>in.getFilePointer</a:t>
            </a:r>
            <a:r>
              <a:rPr lang="en-US" altLang="zh-CN" sz="2200" b="1" dirty="0"/>
              <a:t>();</a:t>
            </a:r>
          </a:p>
          <a:p>
            <a:pPr eaLnBrk="1" hangingPunct="1">
              <a:lnSpc>
                <a:spcPct val="80000"/>
              </a:lnSpc>
              <a:buFontTx/>
              <a:buNone/>
            </a:pPr>
            <a:r>
              <a:rPr lang="en-US" altLang="zh-CN" sz="2200" b="1" dirty="0"/>
              <a:t>                </a:t>
            </a:r>
            <a:r>
              <a:rPr lang="en-US" altLang="zh-CN" sz="2200" b="1" dirty="0" err="1"/>
              <a:t>System.out.println</a:t>
            </a:r>
            <a:r>
              <a:rPr lang="en-US" altLang="zh-CN" sz="2200" b="1" dirty="0"/>
              <a:t>(</a:t>
            </a:r>
            <a:r>
              <a:rPr lang="en-US" altLang="zh-CN" sz="2200" b="1" dirty="0" err="1"/>
              <a:t>str</a:t>
            </a:r>
            <a:r>
              <a:rPr lang="en-US" altLang="zh-CN" sz="2200" b="1" dirty="0"/>
              <a:t>);</a:t>
            </a:r>
          </a:p>
          <a:p>
            <a:pPr eaLnBrk="1" hangingPunct="1">
              <a:lnSpc>
                <a:spcPct val="80000"/>
              </a:lnSpc>
              <a:buFontTx/>
              <a:buNone/>
            </a:pPr>
            <a:r>
              <a:rPr lang="en-US" altLang="zh-CN" sz="2200" b="1" dirty="0"/>
              <a:t>             } </a:t>
            </a:r>
          </a:p>
          <a:p>
            <a:pPr eaLnBrk="1" hangingPunct="1">
              <a:lnSpc>
                <a:spcPct val="80000"/>
              </a:lnSpc>
              <a:buFontTx/>
              <a:buNone/>
            </a:pPr>
            <a:r>
              <a:rPr lang="en-US" altLang="zh-CN" sz="2200" b="1" dirty="0"/>
              <a:t>        }</a:t>
            </a:r>
          </a:p>
          <a:p>
            <a:pPr eaLnBrk="1" hangingPunct="1">
              <a:lnSpc>
                <a:spcPct val="80000"/>
              </a:lnSpc>
              <a:buFontTx/>
              <a:buNone/>
            </a:pPr>
            <a:r>
              <a:rPr lang="en-US" altLang="zh-CN" sz="2200" b="1" dirty="0"/>
              <a:t>        catch(</a:t>
            </a:r>
            <a:r>
              <a:rPr lang="en-US" altLang="zh-CN" sz="2200" b="1" dirty="0" err="1"/>
              <a:t>IOException</a:t>
            </a:r>
            <a:r>
              <a:rPr lang="en-US" altLang="zh-CN" sz="2200" b="1" dirty="0"/>
              <a:t> e){} </a:t>
            </a:r>
          </a:p>
          <a:p>
            <a:pPr eaLnBrk="1" hangingPunct="1">
              <a:lnSpc>
                <a:spcPct val="80000"/>
              </a:lnSpc>
              <a:buFontTx/>
              <a:buNone/>
            </a:pPr>
            <a:r>
              <a:rPr lang="en-US" altLang="zh-CN" sz="2200" b="1" dirty="0"/>
              <a:t>    }</a:t>
            </a:r>
          </a:p>
          <a:p>
            <a:pPr eaLnBrk="1" hangingPunct="1">
              <a:lnSpc>
                <a:spcPct val="80000"/>
              </a:lnSpc>
              <a:buFontTx/>
              <a:buNone/>
            </a:pPr>
            <a:r>
              <a:rPr lang="en-US" altLang="zh-CN" sz="2200" b="1" dirty="0"/>
              <a: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a:extLst>
              <a:ext uri="{FF2B5EF4-FFF2-40B4-BE49-F238E27FC236}">
                <a16:creationId xmlns:a16="http://schemas.microsoft.com/office/drawing/2014/main" id="{35DBDADD-DF9C-499F-BF51-8B7948DA8A47}"/>
              </a:ext>
            </a:extLst>
          </p:cNvPr>
          <p:cNvSpPr>
            <a:spLocks noGrp="1" noChangeArrowheads="1"/>
          </p:cNvSpPr>
          <p:nvPr>
            <p:ph type="title"/>
          </p:nvPr>
        </p:nvSpPr>
        <p:spPr/>
        <p:txBody>
          <a:bodyPr/>
          <a:lstStyle/>
          <a:p>
            <a:pPr eaLnBrk="1" hangingPunct="1"/>
            <a:r>
              <a:rPr lang="zh-CN" altLang="en-US" sz="3600" b="1">
                <a:latin typeface="+mn-lt"/>
              </a:rPr>
              <a:t>第</a:t>
            </a:r>
            <a:r>
              <a:rPr lang="en-US" altLang="zh-CN" sz="3600" b="1">
                <a:latin typeface="+mn-lt"/>
              </a:rPr>
              <a:t>5</a:t>
            </a:r>
            <a:r>
              <a:rPr lang="zh-CN" altLang="en-US" sz="3600" b="1">
                <a:latin typeface="+mn-lt"/>
              </a:rPr>
              <a:t>章  </a:t>
            </a:r>
            <a:r>
              <a:rPr lang="en-US" altLang="zh-CN" sz="3600" b="1">
                <a:latin typeface="+mn-lt"/>
              </a:rPr>
              <a:t>IO</a:t>
            </a:r>
            <a:r>
              <a:rPr lang="zh-CN" altLang="en-US" sz="3600" b="1">
                <a:latin typeface="+mn-lt"/>
              </a:rPr>
              <a:t>流和</a:t>
            </a:r>
            <a:r>
              <a:rPr lang="en-US" altLang="zh-CN" sz="3600" b="1">
                <a:latin typeface="+mn-lt"/>
              </a:rPr>
              <a:t>JDBC</a:t>
            </a:r>
            <a:endParaRPr lang="zh-CN" altLang="en-US" sz="3600" b="1">
              <a:latin typeface="+mn-lt"/>
            </a:endParaRPr>
          </a:p>
        </p:txBody>
      </p:sp>
      <p:sp>
        <p:nvSpPr>
          <p:cNvPr id="3075" name="Rectangle 3">
            <a:extLst>
              <a:ext uri="{FF2B5EF4-FFF2-40B4-BE49-F238E27FC236}">
                <a16:creationId xmlns:a16="http://schemas.microsoft.com/office/drawing/2014/main" id="{277AD936-0267-46F3-88C6-9B9FDC8468F0}"/>
              </a:ext>
            </a:extLst>
          </p:cNvPr>
          <p:cNvSpPr>
            <a:spLocks noGrp="1" noChangeArrowheads="1"/>
          </p:cNvSpPr>
          <p:nvPr>
            <p:ph type="body" idx="1"/>
          </p:nvPr>
        </p:nvSpPr>
        <p:spPr>
          <a:xfrm>
            <a:off x="677863" y="1700808"/>
            <a:ext cx="3894137" cy="4651375"/>
          </a:xfrm>
        </p:spPr>
        <p:txBody>
          <a:bodyPr/>
          <a:lstStyle/>
          <a:p>
            <a:pPr eaLnBrk="1" hangingPunct="1">
              <a:lnSpc>
                <a:spcPct val="80000"/>
              </a:lnSpc>
              <a:buFontTx/>
              <a:buNone/>
            </a:pPr>
            <a:r>
              <a:rPr lang="en-US" altLang="zh-CN" sz="2800" b="1" u="sng">
                <a:latin typeface="宋体" panose="02010600030101010101" pitchFamily="2" charset="-122"/>
                <a:sym typeface="Wingdings" panose="05000000000000000000" pitchFamily="2" charset="2"/>
              </a:rPr>
              <a:t>IO</a:t>
            </a:r>
            <a:r>
              <a:rPr lang="zh-CN" altLang="en-US" sz="2800" b="1" u="sng">
                <a:latin typeface="宋体" panose="02010600030101010101" pitchFamily="2" charset="-122"/>
                <a:sym typeface="Wingdings" panose="05000000000000000000" pitchFamily="2" charset="2"/>
              </a:rPr>
              <a:t>流内容：</a:t>
            </a:r>
            <a:endParaRPr lang="zh-CN" altLang="en-US" sz="2800">
              <a:latin typeface="宋体" panose="02010600030101010101" pitchFamily="2" charset="-122"/>
            </a:endParaRPr>
          </a:p>
          <a:p>
            <a:pPr eaLnBrk="1" hangingPunct="1">
              <a:lnSpc>
                <a:spcPct val="80000"/>
              </a:lnSpc>
              <a:buFontTx/>
              <a:buNone/>
            </a:pPr>
            <a:r>
              <a:rPr lang="en-US" altLang="zh-CN" sz="2800" b="1">
                <a:solidFill>
                  <a:schemeClr val="bg1">
                    <a:lumMod val="50000"/>
                  </a:schemeClr>
                </a:solidFill>
                <a:hlinkClick r:id="rId3" action="ppaction://hlinksldjump">
                  <a:extLst>
                    <a:ext uri="{A12FA001-AC4F-418D-AE19-62706E023703}">
                      <ahyp:hlinkClr xmlns:ahyp="http://schemas.microsoft.com/office/drawing/2018/hyperlinkcolor" val="tx"/>
                    </a:ext>
                  </a:extLst>
                </a:hlinkClick>
              </a:rPr>
              <a:t>1. I/O</a:t>
            </a:r>
            <a:r>
              <a:rPr lang="zh-CN" altLang="en-US" sz="2800" b="1">
                <a:solidFill>
                  <a:schemeClr val="bg1">
                    <a:lumMod val="50000"/>
                  </a:schemeClr>
                </a:solidFill>
                <a:hlinkClick r:id="rId3" action="ppaction://hlinksldjump">
                  <a:extLst>
                    <a:ext uri="{A12FA001-AC4F-418D-AE19-62706E023703}">
                      <ahyp:hlinkClr xmlns:ahyp="http://schemas.microsoft.com/office/drawing/2018/hyperlinkcolor" val="tx"/>
                    </a:ext>
                  </a:extLst>
                </a:hlinkClick>
              </a:rPr>
              <a:t>流概念</a:t>
            </a:r>
            <a:endParaRPr lang="zh-CN" altLang="en-US" sz="2800" b="1">
              <a:solidFill>
                <a:schemeClr val="bg1">
                  <a:lumMod val="50000"/>
                </a:schemeClr>
              </a:solidFill>
            </a:endParaRPr>
          </a:p>
          <a:p>
            <a:pPr eaLnBrk="1" hangingPunct="1">
              <a:lnSpc>
                <a:spcPct val="80000"/>
              </a:lnSpc>
              <a:buFontTx/>
              <a:buNone/>
            </a:pPr>
            <a:r>
              <a:rPr lang="en-US" altLang="zh-CN" sz="2800" b="1">
                <a:solidFill>
                  <a:schemeClr val="bg1">
                    <a:lumMod val="50000"/>
                  </a:schemeClr>
                </a:solidFill>
                <a:hlinkClick r:id="rId4" action="ppaction://hlinksldjump">
                  <a:extLst>
                    <a:ext uri="{A12FA001-AC4F-418D-AE19-62706E023703}">
                      <ahyp:hlinkClr xmlns:ahyp="http://schemas.microsoft.com/office/drawing/2018/hyperlinkcolor" val="tx"/>
                    </a:ext>
                  </a:extLst>
                </a:hlinkClick>
              </a:rPr>
              <a:t>2. I/O</a:t>
            </a:r>
            <a:r>
              <a:rPr lang="zh-CN" altLang="en-US" sz="2800" b="1">
                <a:solidFill>
                  <a:schemeClr val="bg1">
                    <a:lumMod val="50000"/>
                  </a:schemeClr>
                </a:solidFill>
                <a:hlinkClick r:id="rId4" action="ppaction://hlinksldjump">
                  <a:extLst>
                    <a:ext uri="{A12FA001-AC4F-418D-AE19-62706E023703}">
                      <ahyp:hlinkClr xmlns:ahyp="http://schemas.microsoft.com/office/drawing/2018/hyperlinkcolor" val="tx"/>
                    </a:ext>
                  </a:extLst>
                </a:hlinkClick>
              </a:rPr>
              <a:t>流分类</a:t>
            </a:r>
            <a:endParaRPr lang="zh-CN" altLang="en-US" sz="2800" b="1">
              <a:solidFill>
                <a:schemeClr val="bg1">
                  <a:lumMod val="50000"/>
                </a:schemeClr>
              </a:solidFill>
              <a:latin typeface="宋体" panose="02010600030101010101" pitchFamily="2" charset="-122"/>
            </a:endParaRPr>
          </a:p>
          <a:p>
            <a:pPr eaLnBrk="1" hangingPunct="1">
              <a:lnSpc>
                <a:spcPct val="80000"/>
              </a:lnSpc>
              <a:buFontTx/>
              <a:buNone/>
            </a:pPr>
            <a:r>
              <a:rPr lang="zh-CN" altLang="en-US" sz="2800" b="1">
                <a:solidFill>
                  <a:schemeClr val="bg1">
                    <a:lumMod val="50000"/>
                  </a:schemeClr>
                </a:solidFill>
              </a:rPr>
              <a:t>	</a:t>
            </a:r>
            <a:r>
              <a:rPr lang="en-US" altLang="zh-CN" sz="2800" b="1">
                <a:solidFill>
                  <a:schemeClr val="bg1">
                    <a:lumMod val="50000"/>
                  </a:schemeClr>
                </a:solidFill>
                <a:hlinkClick r:id="rId5" action="ppaction://hlinksldjump">
                  <a:extLst>
                    <a:ext uri="{A12FA001-AC4F-418D-AE19-62706E023703}">
                      <ahyp:hlinkClr xmlns:ahyp="http://schemas.microsoft.com/office/drawing/2018/hyperlinkcolor" val="tx"/>
                    </a:ext>
                  </a:extLst>
                </a:hlinkClick>
              </a:rPr>
              <a:t>2.1 </a:t>
            </a:r>
            <a:r>
              <a:rPr lang="zh-CN" altLang="en-US" sz="2800" b="1">
                <a:solidFill>
                  <a:schemeClr val="bg1">
                    <a:lumMod val="50000"/>
                  </a:schemeClr>
                </a:solidFill>
                <a:hlinkClick r:id="rId5" action="ppaction://hlinksldjump">
                  <a:extLst>
                    <a:ext uri="{A12FA001-AC4F-418D-AE19-62706E023703}">
                      <ahyp:hlinkClr xmlns:ahyp="http://schemas.microsoft.com/office/drawing/2018/hyperlinkcolor" val="tx"/>
                    </a:ext>
                  </a:extLst>
                </a:hlinkClick>
              </a:rPr>
              <a:t>输入流和输出流</a:t>
            </a:r>
            <a:endParaRPr lang="zh-CN" altLang="en-US" sz="2800" b="1">
              <a:solidFill>
                <a:schemeClr val="bg1">
                  <a:lumMod val="50000"/>
                </a:schemeClr>
              </a:solidFill>
            </a:endParaRPr>
          </a:p>
          <a:p>
            <a:pPr eaLnBrk="1" hangingPunct="1">
              <a:lnSpc>
                <a:spcPct val="80000"/>
              </a:lnSpc>
              <a:buFontTx/>
              <a:buNone/>
            </a:pPr>
            <a:r>
              <a:rPr lang="zh-CN" altLang="en-US" sz="2800" b="1">
                <a:solidFill>
                  <a:schemeClr val="bg1">
                    <a:lumMod val="50000"/>
                  </a:schemeClr>
                </a:solidFill>
              </a:rPr>
              <a:t>	</a:t>
            </a:r>
            <a:r>
              <a:rPr lang="en-US" altLang="zh-CN" sz="2800" b="1">
                <a:solidFill>
                  <a:schemeClr val="bg1">
                    <a:lumMod val="50000"/>
                  </a:schemeClr>
                </a:solidFill>
                <a:hlinkClick r:id="rId6" action="ppaction://hlinksldjump">
                  <a:extLst>
                    <a:ext uri="{A12FA001-AC4F-418D-AE19-62706E023703}">
                      <ahyp:hlinkClr xmlns:ahyp="http://schemas.microsoft.com/office/drawing/2018/hyperlinkcolor" val="tx"/>
                    </a:ext>
                  </a:extLst>
                </a:hlinkClick>
              </a:rPr>
              <a:t>2.2 </a:t>
            </a:r>
            <a:r>
              <a:rPr lang="zh-CN" altLang="en-US" sz="2800" b="1">
                <a:solidFill>
                  <a:schemeClr val="bg1">
                    <a:lumMod val="50000"/>
                  </a:schemeClr>
                </a:solidFill>
                <a:hlinkClick r:id="rId6" action="ppaction://hlinksldjump">
                  <a:extLst>
                    <a:ext uri="{A12FA001-AC4F-418D-AE19-62706E023703}">
                      <ahyp:hlinkClr xmlns:ahyp="http://schemas.microsoft.com/office/drawing/2018/hyperlinkcolor" val="tx"/>
                    </a:ext>
                  </a:extLst>
                </a:hlinkClick>
              </a:rPr>
              <a:t>节点流和处理流</a:t>
            </a:r>
            <a:endParaRPr lang="zh-CN" altLang="en-US" sz="2800" b="1">
              <a:solidFill>
                <a:schemeClr val="bg1">
                  <a:lumMod val="50000"/>
                </a:schemeClr>
              </a:solidFill>
              <a:latin typeface="宋体" panose="02010600030101010101" pitchFamily="2" charset="-122"/>
            </a:endParaRPr>
          </a:p>
          <a:p>
            <a:pPr eaLnBrk="1" hangingPunct="1">
              <a:lnSpc>
                <a:spcPct val="80000"/>
              </a:lnSpc>
              <a:buFontTx/>
              <a:buNone/>
            </a:pPr>
            <a:r>
              <a:rPr lang="zh-CN" altLang="en-US" sz="2800" b="1">
                <a:solidFill>
                  <a:schemeClr val="bg1">
                    <a:lumMod val="50000"/>
                  </a:schemeClr>
                </a:solidFill>
                <a:hlinkClick r:id="rId7" action="ppaction://hlinksldjump">
                  <a:extLst>
                    <a:ext uri="{A12FA001-AC4F-418D-AE19-62706E023703}">
                      <ahyp:hlinkClr xmlns:ahyp="http://schemas.microsoft.com/office/drawing/2018/hyperlinkcolor" val="tx"/>
                    </a:ext>
                  </a:extLst>
                </a:hlinkClick>
              </a:rPr>
              <a:t>	</a:t>
            </a:r>
            <a:r>
              <a:rPr lang="en-US" altLang="zh-CN" sz="2800" b="1">
                <a:solidFill>
                  <a:schemeClr val="bg1">
                    <a:lumMod val="50000"/>
                  </a:schemeClr>
                </a:solidFill>
                <a:hlinkClick r:id="rId7" action="ppaction://hlinksldjump">
                  <a:extLst>
                    <a:ext uri="{A12FA001-AC4F-418D-AE19-62706E023703}">
                      <ahyp:hlinkClr xmlns:ahyp="http://schemas.microsoft.com/office/drawing/2018/hyperlinkcolor" val="tx"/>
                    </a:ext>
                  </a:extLst>
                </a:hlinkClick>
              </a:rPr>
              <a:t>2.3 </a:t>
            </a:r>
            <a:r>
              <a:rPr lang="zh-CN" altLang="en-US" sz="2800" b="1">
                <a:solidFill>
                  <a:schemeClr val="bg1">
                    <a:lumMod val="50000"/>
                  </a:schemeClr>
                </a:solidFill>
                <a:hlinkClick r:id="rId7" action="ppaction://hlinksldjump">
                  <a:extLst>
                    <a:ext uri="{A12FA001-AC4F-418D-AE19-62706E023703}">
                      <ahyp:hlinkClr xmlns:ahyp="http://schemas.microsoft.com/office/drawing/2018/hyperlinkcolor" val="tx"/>
                    </a:ext>
                  </a:extLst>
                </a:hlinkClick>
              </a:rPr>
              <a:t>字符流和字节流</a:t>
            </a:r>
            <a:endParaRPr lang="zh-CN" altLang="en-US" sz="2800" b="1">
              <a:solidFill>
                <a:schemeClr val="bg1">
                  <a:lumMod val="50000"/>
                </a:schemeClr>
              </a:solidFill>
            </a:endParaRPr>
          </a:p>
          <a:p>
            <a:pPr eaLnBrk="1" hangingPunct="1">
              <a:lnSpc>
                <a:spcPct val="80000"/>
              </a:lnSpc>
              <a:buFontTx/>
              <a:buNone/>
            </a:pPr>
            <a:r>
              <a:rPr lang="en-US" altLang="zh-CN" sz="2800" b="1">
                <a:solidFill>
                  <a:schemeClr val="bg1">
                    <a:lumMod val="50000"/>
                  </a:schemeClr>
                </a:solidFill>
                <a:hlinkClick r:id="rId8" action="ppaction://hlinksldjump">
                  <a:extLst>
                    <a:ext uri="{A12FA001-AC4F-418D-AE19-62706E023703}">
                      <ahyp:hlinkClr xmlns:ahyp="http://schemas.microsoft.com/office/drawing/2018/hyperlinkcolor" val="tx"/>
                    </a:ext>
                  </a:extLst>
                </a:hlinkClick>
              </a:rPr>
              <a:t>3.  InputStream</a:t>
            </a:r>
            <a:endParaRPr lang="en-US" altLang="zh-CN" sz="2800" b="1">
              <a:solidFill>
                <a:schemeClr val="bg1">
                  <a:lumMod val="50000"/>
                </a:schemeClr>
              </a:solidFill>
              <a:latin typeface="宋体" panose="02010600030101010101" pitchFamily="2" charset="-122"/>
            </a:endParaRPr>
          </a:p>
          <a:p>
            <a:pPr eaLnBrk="1" hangingPunct="1">
              <a:lnSpc>
                <a:spcPct val="80000"/>
              </a:lnSpc>
              <a:buFontTx/>
              <a:buNone/>
            </a:pPr>
            <a:r>
              <a:rPr lang="en-US" altLang="zh-CN" sz="2800" b="1">
                <a:solidFill>
                  <a:schemeClr val="bg1">
                    <a:lumMod val="50000"/>
                  </a:schemeClr>
                </a:solidFill>
                <a:hlinkClick r:id="rId9" action="ppaction://hlinksldjump">
                  <a:extLst>
                    <a:ext uri="{A12FA001-AC4F-418D-AE19-62706E023703}">
                      <ahyp:hlinkClr xmlns:ahyp="http://schemas.microsoft.com/office/drawing/2018/hyperlinkcolor" val="tx"/>
                    </a:ext>
                  </a:extLst>
                </a:hlinkClick>
              </a:rPr>
              <a:t>4.  OutputStream</a:t>
            </a:r>
            <a:endParaRPr lang="en-US" altLang="zh-CN" sz="2800" b="1">
              <a:solidFill>
                <a:schemeClr val="bg1">
                  <a:lumMod val="50000"/>
                </a:schemeClr>
              </a:solidFill>
            </a:endParaRPr>
          </a:p>
          <a:p>
            <a:pPr eaLnBrk="1" hangingPunct="1">
              <a:lnSpc>
                <a:spcPct val="80000"/>
              </a:lnSpc>
              <a:buFontTx/>
              <a:buNone/>
            </a:pPr>
            <a:r>
              <a:rPr lang="en-US" altLang="zh-CN" sz="2800" b="1">
                <a:solidFill>
                  <a:schemeClr val="bg1">
                    <a:lumMod val="50000"/>
                  </a:schemeClr>
                </a:solidFill>
                <a:hlinkClick r:id="rId10" action="ppaction://hlinksldjump">
                  <a:extLst>
                    <a:ext uri="{A12FA001-AC4F-418D-AE19-62706E023703}">
                      <ahyp:hlinkClr xmlns:ahyp="http://schemas.microsoft.com/office/drawing/2018/hyperlinkcolor" val="tx"/>
                    </a:ext>
                  </a:extLst>
                </a:hlinkClick>
              </a:rPr>
              <a:t>5.  Reader</a:t>
            </a:r>
            <a:endParaRPr lang="en-US" altLang="zh-CN" sz="2800" b="1">
              <a:solidFill>
                <a:schemeClr val="bg1">
                  <a:lumMod val="50000"/>
                </a:schemeClr>
              </a:solidFill>
            </a:endParaRPr>
          </a:p>
          <a:p>
            <a:pPr eaLnBrk="1" hangingPunct="1">
              <a:lnSpc>
                <a:spcPct val="80000"/>
              </a:lnSpc>
              <a:buFontTx/>
              <a:buNone/>
            </a:pPr>
            <a:r>
              <a:rPr lang="en-US" altLang="zh-CN" sz="2800" b="1">
                <a:solidFill>
                  <a:schemeClr val="bg1">
                    <a:lumMod val="50000"/>
                  </a:schemeClr>
                </a:solidFill>
                <a:hlinkClick r:id="rId11" action="ppaction://hlinksldjump">
                  <a:extLst>
                    <a:ext uri="{A12FA001-AC4F-418D-AE19-62706E023703}">
                      <ahyp:hlinkClr xmlns:ahyp="http://schemas.microsoft.com/office/drawing/2018/hyperlinkcolor" val="tx"/>
                    </a:ext>
                  </a:extLst>
                </a:hlinkClick>
              </a:rPr>
              <a:t>6.  Writer</a:t>
            </a:r>
            <a:endParaRPr lang="en-US" altLang="zh-CN" sz="2800" b="1">
              <a:solidFill>
                <a:schemeClr val="bg1">
                  <a:lumMod val="50000"/>
                </a:schemeClr>
              </a:solidFill>
            </a:endParaRPr>
          </a:p>
          <a:p>
            <a:pPr eaLnBrk="1" hangingPunct="1">
              <a:lnSpc>
                <a:spcPct val="80000"/>
              </a:lnSpc>
              <a:buFontTx/>
              <a:buNone/>
            </a:pPr>
            <a:endParaRPr lang="en-US" altLang="zh-CN" sz="2800"/>
          </a:p>
          <a:p>
            <a:pPr eaLnBrk="1" hangingPunct="1">
              <a:lnSpc>
                <a:spcPct val="80000"/>
              </a:lnSpc>
              <a:buFontTx/>
              <a:buNone/>
            </a:pPr>
            <a:endParaRPr lang="en-US" altLang="zh-CN" sz="2800">
              <a:latin typeface="宋体" panose="02010600030101010101" pitchFamily="2" charset="-122"/>
            </a:endParaRPr>
          </a:p>
        </p:txBody>
      </p:sp>
      <p:sp>
        <p:nvSpPr>
          <p:cNvPr id="3076" name="Rectangle 4">
            <a:extLst>
              <a:ext uri="{FF2B5EF4-FFF2-40B4-BE49-F238E27FC236}">
                <a16:creationId xmlns:a16="http://schemas.microsoft.com/office/drawing/2014/main" id="{FB2FC65B-1EC0-4961-82AF-D5C4DE14E5B9}"/>
              </a:ext>
            </a:extLst>
          </p:cNvPr>
          <p:cNvSpPr>
            <a:spLocks noChangeArrowheads="1"/>
          </p:cNvSpPr>
          <p:nvPr/>
        </p:nvSpPr>
        <p:spPr bwMode="auto">
          <a:xfrm>
            <a:off x="5004048" y="2033279"/>
            <a:ext cx="3600846" cy="31686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lvl1pPr marL="342900" indent="-342900">
              <a:spcBef>
                <a:spcPct val="20000"/>
              </a:spcBef>
              <a:buChar char="•"/>
              <a:defRPr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buFontTx/>
              <a:buNone/>
            </a:pPr>
            <a:r>
              <a:rPr lang="en-US" altLang="zh-CN" sz="2800" b="1" dirty="0">
                <a:solidFill>
                  <a:schemeClr val="bg1">
                    <a:lumMod val="50000"/>
                  </a:schemeClr>
                </a:solidFill>
                <a:hlinkClick r:id="rId12" action="ppaction://hlinksldjump">
                  <a:extLst>
                    <a:ext uri="{A12FA001-AC4F-418D-AE19-62706E023703}">
                      <ahyp:hlinkClr xmlns:ahyp="http://schemas.microsoft.com/office/drawing/2018/hyperlinkcolor" val="tx"/>
                    </a:ext>
                  </a:extLst>
                </a:hlinkClick>
              </a:rPr>
              <a:t>7. </a:t>
            </a:r>
            <a:r>
              <a:rPr lang="zh-CN" altLang="en-US" sz="2800" b="1" dirty="0">
                <a:solidFill>
                  <a:schemeClr val="bg1">
                    <a:lumMod val="50000"/>
                  </a:schemeClr>
                </a:solidFill>
                <a:hlinkClick r:id="rId12" action="ppaction://hlinksldjump">
                  <a:extLst>
                    <a:ext uri="{A12FA001-AC4F-418D-AE19-62706E023703}">
                      <ahyp:hlinkClr xmlns:ahyp="http://schemas.microsoft.com/office/drawing/2018/hyperlinkcolor" val="tx"/>
                    </a:ext>
                  </a:extLst>
                </a:hlinkClick>
              </a:rPr>
              <a:t>常用流类型（</a:t>
            </a:r>
            <a:r>
              <a:rPr lang="en-US" altLang="zh-CN" sz="2800" b="1" dirty="0">
                <a:solidFill>
                  <a:schemeClr val="bg1">
                    <a:lumMod val="50000"/>
                  </a:schemeClr>
                </a:solidFill>
                <a:hlinkClick r:id="rId12" action="ppaction://hlinksldjump">
                  <a:extLst>
                    <a:ext uri="{A12FA001-AC4F-418D-AE19-62706E023703}">
                      <ahyp:hlinkClr xmlns:ahyp="http://schemas.microsoft.com/office/drawing/2018/hyperlinkcolor" val="tx"/>
                    </a:ext>
                  </a:extLst>
                </a:hlinkClick>
              </a:rPr>
              <a:t>1</a:t>
            </a:r>
            <a:r>
              <a:rPr lang="zh-CN" altLang="en-US" sz="2800" b="1" dirty="0">
                <a:solidFill>
                  <a:schemeClr val="bg1">
                    <a:lumMod val="50000"/>
                  </a:schemeClr>
                </a:solidFill>
                <a:hlinkClick r:id="rId12" action="ppaction://hlinksldjump">
                  <a:extLst>
                    <a:ext uri="{A12FA001-AC4F-418D-AE19-62706E023703}">
                      <ahyp:hlinkClr xmlns:ahyp="http://schemas.microsoft.com/office/drawing/2018/hyperlinkcolor" val="tx"/>
                    </a:ext>
                  </a:extLst>
                </a:hlinkClick>
              </a:rPr>
              <a:t>）</a:t>
            </a:r>
            <a:endParaRPr lang="zh-CN" altLang="en-US" sz="2800" b="1" dirty="0">
              <a:solidFill>
                <a:schemeClr val="bg1">
                  <a:lumMod val="50000"/>
                </a:schemeClr>
              </a:solidFill>
            </a:endParaRPr>
          </a:p>
          <a:p>
            <a:pPr eaLnBrk="1" hangingPunct="1">
              <a:buFontTx/>
              <a:buNone/>
            </a:pPr>
            <a:r>
              <a:rPr lang="en-US" altLang="zh-CN" sz="2800" b="1" dirty="0">
                <a:solidFill>
                  <a:schemeClr val="bg1">
                    <a:lumMod val="50000"/>
                  </a:schemeClr>
                </a:solidFill>
                <a:hlinkClick r:id="rId13" action="ppaction://hlinksldjump">
                  <a:extLst>
                    <a:ext uri="{A12FA001-AC4F-418D-AE19-62706E023703}">
                      <ahyp:hlinkClr xmlns:ahyp="http://schemas.microsoft.com/office/drawing/2018/hyperlinkcolor" val="tx"/>
                    </a:ext>
                  </a:extLst>
                </a:hlinkClick>
              </a:rPr>
              <a:t>8. </a:t>
            </a:r>
            <a:r>
              <a:rPr lang="zh-CN" altLang="en-US" sz="2800" b="1" dirty="0">
                <a:solidFill>
                  <a:schemeClr val="bg1">
                    <a:lumMod val="50000"/>
                  </a:schemeClr>
                </a:solidFill>
                <a:hlinkClick r:id="rId13" action="ppaction://hlinksldjump">
                  <a:extLst>
                    <a:ext uri="{A12FA001-AC4F-418D-AE19-62706E023703}">
                      <ahyp:hlinkClr xmlns:ahyp="http://schemas.microsoft.com/office/drawing/2018/hyperlinkcolor" val="tx"/>
                    </a:ext>
                  </a:extLst>
                </a:hlinkClick>
              </a:rPr>
              <a:t>常用流类型（</a:t>
            </a:r>
            <a:r>
              <a:rPr lang="en-US" altLang="zh-CN" sz="2800" b="1" dirty="0">
                <a:solidFill>
                  <a:schemeClr val="bg1">
                    <a:lumMod val="50000"/>
                  </a:schemeClr>
                </a:solidFill>
                <a:hlinkClick r:id="rId13" action="ppaction://hlinksldjump">
                  <a:extLst>
                    <a:ext uri="{A12FA001-AC4F-418D-AE19-62706E023703}">
                      <ahyp:hlinkClr xmlns:ahyp="http://schemas.microsoft.com/office/drawing/2018/hyperlinkcolor" val="tx"/>
                    </a:ext>
                  </a:extLst>
                </a:hlinkClick>
              </a:rPr>
              <a:t>2</a:t>
            </a:r>
            <a:r>
              <a:rPr lang="zh-CN" altLang="en-US" sz="2800" b="1" dirty="0">
                <a:solidFill>
                  <a:schemeClr val="bg1">
                    <a:lumMod val="50000"/>
                  </a:schemeClr>
                </a:solidFill>
                <a:hlinkClick r:id="rId13" action="ppaction://hlinksldjump">
                  <a:extLst>
                    <a:ext uri="{A12FA001-AC4F-418D-AE19-62706E023703}">
                      <ahyp:hlinkClr xmlns:ahyp="http://schemas.microsoft.com/office/drawing/2018/hyperlinkcolor" val="tx"/>
                    </a:ext>
                  </a:extLst>
                </a:hlinkClick>
              </a:rPr>
              <a:t>）</a:t>
            </a:r>
            <a:endParaRPr lang="zh-CN" altLang="en-US" sz="2800" b="1" dirty="0">
              <a:solidFill>
                <a:schemeClr val="bg1">
                  <a:lumMod val="50000"/>
                </a:schemeClr>
              </a:solidFill>
            </a:endParaRPr>
          </a:p>
          <a:p>
            <a:pPr eaLnBrk="1" hangingPunct="1">
              <a:buFontTx/>
              <a:buNone/>
            </a:pPr>
            <a:r>
              <a:rPr lang="en-US" altLang="zh-CN" sz="2800" b="1" dirty="0">
                <a:solidFill>
                  <a:schemeClr val="bg1">
                    <a:lumMod val="50000"/>
                  </a:schemeClr>
                </a:solidFill>
                <a:hlinkClick r:id="rId14" action="ppaction://hlinksldjump">
                  <a:extLst>
                    <a:ext uri="{A12FA001-AC4F-418D-AE19-62706E023703}">
                      <ahyp:hlinkClr xmlns:ahyp="http://schemas.microsoft.com/office/drawing/2018/hyperlinkcolor" val="tx"/>
                    </a:ext>
                  </a:extLst>
                </a:hlinkClick>
              </a:rPr>
              <a:t>9. </a:t>
            </a:r>
            <a:r>
              <a:rPr lang="zh-CN" altLang="en-US" sz="2800" b="1" dirty="0">
                <a:solidFill>
                  <a:schemeClr val="bg1">
                    <a:lumMod val="50000"/>
                  </a:schemeClr>
                </a:solidFill>
                <a:hlinkClick r:id="rId14" action="ppaction://hlinksldjump">
                  <a:extLst>
                    <a:ext uri="{A12FA001-AC4F-418D-AE19-62706E023703}">
                      <ahyp:hlinkClr xmlns:ahyp="http://schemas.microsoft.com/office/drawing/2018/hyperlinkcolor" val="tx"/>
                    </a:ext>
                  </a:extLst>
                </a:hlinkClick>
              </a:rPr>
              <a:t>常用流类型（</a:t>
            </a:r>
            <a:r>
              <a:rPr lang="en-US" altLang="zh-CN" sz="2800" b="1" dirty="0">
                <a:solidFill>
                  <a:schemeClr val="bg1">
                    <a:lumMod val="50000"/>
                  </a:schemeClr>
                </a:solidFill>
                <a:hlinkClick r:id="rId14" action="ppaction://hlinksldjump">
                  <a:extLst>
                    <a:ext uri="{A12FA001-AC4F-418D-AE19-62706E023703}">
                      <ahyp:hlinkClr xmlns:ahyp="http://schemas.microsoft.com/office/drawing/2018/hyperlinkcolor" val="tx"/>
                    </a:ext>
                  </a:extLst>
                </a:hlinkClick>
              </a:rPr>
              <a:t>3</a:t>
            </a:r>
            <a:r>
              <a:rPr lang="zh-CN" altLang="en-US" sz="2800" b="1" dirty="0">
                <a:solidFill>
                  <a:schemeClr val="bg1">
                    <a:lumMod val="50000"/>
                  </a:schemeClr>
                </a:solidFill>
                <a:hlinkClick r:id="rId14" action="ppaction://hlinksldjump">
                  <a:extLst>
                    <a:ext uri="{A12FA001-AC4F-418D-AE19-62706E023703}">
                      <ahyp:hlinkClr xmlns:ahyp="http://schemas.microsoft.com/office/drawing/2018/hyperlinkcolor" val="tx"/>
                    </a:ext>
                  </a:extLst>
                </a:hlinkClick>
              </a:rPr>
              <a:t>）</a:t>
            </a:r>
            <a:endParaRPr lang="zh-CN" altLang="en-US" sz="2800" b="1" dirty="0">
              <a:solidFill>
                <a:schemeClr val="bg1">
                  <a:lumMod val="50000"/>
                </a:schemeClr>
              </a:solidFill>
            </a:endParaRPr>
          </a:p>
          <a:p>
            <a:pPr eaLnBrk="1" hangingPunct="1">
              <a:buFontTx/>
              <a:buNone/>
            </a:pPr>
            <a:r>
              <a:rPr lang="en-US" altLang="zh-CN" sz="2800" b="1" dirty="0">
                <a:solidFill>
                  <a:schemeClr val="bg1">
                    <a:lumMod val="50000"/>
                  </a:schemeClr>
                </a:solidFill>
                <a:hlinkClick r:id="rId15" action="ppaction://hlinksldjump">
                  <a:extLst>
                    <a:ext uri="{A12FA001-AC4F-418D-AE19-62706E023703}">
                      <ahyp:hlinkClr xmlns:ahyp="http://schemas.microsoft.com/office/drawing/2018/hyperlinkcolor" val="tx"/>
                    </a:ext>
                  </a:extLst>
                </a:hlinkClick>
              </a:rPr>
              <a:t>10. </a:t>
            </a:r>
            <a:r>
              <a:rPr lang="zh-CN" altLang="en-US" sz="2800" b="1" dirty="0">
                <a:solidFill>
                  <a:schemeClr val="bg1">
                    <a:lumMod val="50000"/>
                  </a:schemeClr>
                </a:solidFill>
                <a:hlinkClick r:id="rId15" action="ppaction://hlinksldjump">
                  <a:extLst>
                    <a:ext uri="{A12FA001-AC4F-418D-AE19-62706E023703}">
                      <ahyp:hlinkClr xmlns:ahyp="http://schemas.microsoft.com/office/drawing/2018/hyperlinkcolor" val="tx"/>
                    </a:ext>
                  </a:extLst>
                </a:hlinkClick>
              </a:rPr>
              <a:t>常用流类型（</a:t>
            </a:r>
            <a:r>
              <a:rPr lang="en-US" altLang="zh-CN" sz="2800" b="1" dirty="0">
                <a:solidFill>
                  <a:schemeClr val="bg1">
                    <a:lumMod val="50000"/>
                  </a:schemeClr>
                </a:solidFill>
                <a:hlinkClick r:id="rId15" action="ppaction://hlinksldjump">
                  <a:extLst>
                    <a:ext uri="{A12FA001-AC4F-418D-AE19-62706E023703}">
                      <ahyp:hlinkClr xmlns:ahyp="http://schemas.microsoft.com/office/drawing/2018/hyperlinkcolor" val="tx"/>
                    </a:ext>
                  </a:extLst>
                </a:hlinkClick>
              </a:rPr>
              <a:t>4</a:t>
            </a:r>
            <a:r>
              <a:rPr lang="zh-CN" altLang="en-US" sz="2800" b="1" dirty="0">
                <a:solidFill>
                  <a:schemeClr val="bg1">
                    <a:lumMod val="50000"/>
                  </a:schemeClr>
                </a:solidFill>
                <a:hlinkClick r:id="rId15" action="ppaction://hlinksldjump">
                  <a:extLst>
                    <a:ext uri="{A12FA001-AC4F-418D-AE19-62706E023703}">
                      <ahyp:hlinkClr xmlns:ahyp="http://schemas.microsoft.com/office/drawing/2018/hyperlinkcolor" val="tx"/>
                    </a:ext>
                  </a:extLst>
                </a:hlinkClick>
              </a:rPr>
              <a:t>）</a:t>
            </a:r>
            <a:endParaRPr lang="zh-CN" altLang="en-US" sz="2800" b="1" dirty="0">
              <a:solidFill>
                <a:schemeClr val="bg1">
                  <a:lumMod val="50000"/>
                </a:schemeClr>
              </a:solidFill>
            </a:endParaRPr>
          </a:p>
          <a:p>
            <a:pPr eaLnBrk="1" hangingPunct="1">
              <a:buNone/>
            </a:pPr>
            <a:r>
              <a:rPr lang="en-US" altLang="zh-CN" sz="2800" b="1" dirty="0">
                <a:solidFill>
                  <a:schemeClr val="bg1">
                    <a:lumMod val="50000"/>
                  </a:schemeClr>
                </a:solidFill>
                <a:hlinkClick r:id="rId16" action="ppaction://hlinksldjump">
                  <a:extLst>
                    <a:ext uri="{A12FA001-AC4F-418D-AE19-62706E023703}">
                      <ahyp:hlinkClr xmlns:ahyp="http://schemas.microsoft.com/office/drawing/2018/hyperlinkcolor" val="tx"/>
                    </a:ext>
                  </a:extLst>
                </a:hlinkClick>
              </a:rPr>
              <a:t>11. </a:t>
            </a:r>
            <a:r>
              <a:rPr lang="en-US" altLang="zh-CN" sz="2800" b="1" u="sng" dirty="0">
                <a:solidFill>
                  <a:schemeClr val="bg1">
                    <a:lumMod val="50000"/>
                  </a:schemeClr>
                </a:solidFill>
              </a:rPr>
              <a:t>File</a:t>
            </a:r>
            <a:r>
              <a:rPr lang="zh-CN" altLang="en-US" sz="2800" b="1" u="sng" dirty="0">
                <a:solidFill>
                  <a:schemeClr val="bg1">
                    <a:lumMod val="50000"/>
                  </a:schemeClr>
                </a:solidFill>
              </a:rPr>
              <a:t>类</a:t>
            </a:r>
            <a:endParaRPr lang="en-US" altLang="zh-CN" sz="2800" b="1" u="sng" dirty="0">
              <a:solidFill>
                <a:schemeClr val="bg1">
                  <a:lumMod val="50000"/>
                </a:schemeClr>
              </a:solidFill>
            </a:endParaRPr>
          </a:p>
          <a:p>
            <a:pPr eaLnBrk="1" hangingPunct="1">
              <a:buNone/>
            </a:pPr>
            <a:r>
              <a:rPr lang="en-US" altLang="zh-CN" sz="2800" b="1" dirty="0">
                <a:solidFill>
                  <a:schemeClr val="bg1">
                    <a:lumMod val="50000"/>
                  </a:schemeClr>
                </a:solidFill>
                <a:hlinkClick r:id="rId17" action="ppaction://hlinksldjump">
                  <a:extLst>
                    <a:ext uri="{A12FA001-AC4F-418D-AE19-62706E023703}">
                      <ahyp:hlinkClr xmlns:ahyp="http://schemas.microsoft.com/office/drawing/2018/hyperlinkcolor" val="tx"/>
                    </a:ext>
                  </a:extLst>
                </a:hlinkClick>
              </a:rPr>
              <a:t>12. </a:t>
            </a:r>
            <a:r>
              <a:rPr lang="zh-CN" altLang="en-US" sz="2800" b="1" dirty="0">
                <a:solidFill>
                  <a:schemeClr val="bg1">
                    <a:lumMod val="50000"/>
                  </a:schemeClr>
                </a:solidFill>
                <a:hlinkClick r:id="rId17" action="ppaction://hlinksldjump">
                  <a:extLst>
                    <a:ext uri="{A12FA001-AC4F-418D-AE19-62706E023703}">
                      <ahyp:hlinkClr xmlns:ahyp="http://schemas.microsoft.com/office/drawing/2018/hyperlinkcolor" val="tx"/>
                    </a:ext>
                  </a:extLst>
                </a:hlinkClick>
              </a:rPr>
              <a:t>对象序列化</a:t>
            </a:r>
            <a:endParaRPr lang="zh-CN" altLang="en-US" sz="2800" b="1" dirty="0">
              <a:solidFill>
                <a:schemeClr val="bg1">
                  <a:lumMod val="50000"/>
                </a:schemeClr>
              </a:solidFill>
            </a:endParaRPr>
          </a:p>
          <a:p>
            <a:pPr eaLnBrk="1" hangingPunct="1">
              <a:buFontTx/>
              <a:buNone/>
            </a:pPr>
            <a:endParaRPr lang="zh-CN" altLang="en-US" sz="2800" dirty="0"/>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Rectangle 2">
            <a:extLst>
              <a:ext uri="{FF2B5EF4-FFF2-40B4-BE49-F238E27FC236}">
                <a16:creationId xmlns:a16="http://schemas.microsoft.com/office/drawing/2014/main" id="{5C08CF20-6239-4D78-A6FF-CF05C490303D}"/>
              </a:ext>
            </a:extLst>
          </p:cNvPr>
          <p:cNvSpPr>
            <a:spLocks noGrp="1" noChangeArrowheads="1"/>
          </p:cNvSpPr>
          <p:nvPr>
            <p:ph type="title"/>
          </p:nvPr>
        </p:nvSpPr>
        <p:spPr>
          <a:xfrm>
            <a:off x="457200" y="274638"/>
            <a:ext cx="8229600" cy="777875"/>
          </a:xfrm>
        </p:spPr>
        <p:txBody>
          <a:bodyPr/>
          <a:lstStyle/>
          <a:p>
            <a:pPr eaLnBrk="1" hangingPunct="1"/>
            <a:r>
              <a:rPr lang="en-US" altLang="zh-CN" sz="3200" b="1">
                <a:solidFill>
                  <a:srgbClr val="FF0066"/>
                </a:solidFill>
              </a:rPr>
              <a:t>11</a:t>
            </a:r>
            <a:r>
              <a:rPr lang="zh-CN" altLang="en-US" sz="3200" b="1">
                <a:solidFill>
                  <a:srgbClr val="FF0066"/>
                </a:solidFill>
              </a:rPr>
              <a:t>：</a:t>
            </a:r>
            <a:r>
              <a:rPr lang="en-US" altLang="zh-CN" sz="3200" b="1">
                <a:solidFill>
                  <a:srgbClr val="FF0066"/>
                </a:solidFill>
              </a:rPr>
              <a:t>File</a:t>
            </a:r>
            <a:r>
              <a:rPr lang="zh-CN" altLang="en-US" sz="3200" b="1">
                <a:solidFill>
                  <a:srgbClr val="FF0066"/>
                </a:solidFill>
              </a:rPr>
              <a:t>类</a:t>
            </a:r>
          </a:p>
        </p:txBody>
      </p:sp>
      <p:sp>
        <p:nvSpPr>
          <p:cNvPr id="93187" name="Rectangle 3">
            <a:extLst>
              <a:ext uri="{FF2B5EF4-FFF2-40B4-BE49-F238E27FC236}">
                <a16:creationId xmlns:a16="http://schemas.microsoft.com/office/drawing/2014/main" id="{4ED3B4FD-A230-4371-8BF4-024C48587473}"/>
              </a:ext>
            </a:extLst>
          </p:cNvPr>
          <p:cNvSpPr>
            <a:spLocks noGrp="1" noChangeArrowheads="1"/>
          </p:cNvSpPr>
          <p:nvPr>
            <p:ph type="body" idx="1"/>
          </p:nvPr>
        </p:nvSpPr>
        <p:spPr>
          <a:xfrm>
            <a:off x="539750" y="1339850"/>
            <a:ext cx="8064500" cy="4681538"/>
          </a:xfrm>
        </p:spPr>
        <p:txBody>
          <a:bodyPr/>
          <a:lstStyle/>
          <a:p>
            <a:pPr eaLnBrk="1" hangingPunct="1">
              <a:lnSpc>
                <a:spcPct val="90000"/>
              </a:lnSpc>
              <a:buFontTx/>
              <a:buNone/>
            </a:pPr>
            <a:r>
              <a:rPr lang="en-US" altLang="en-US" sz="2400"/>
              <a:t>★ </a:t>
            </a:r>
            <a:r>
              <a:rPr lang="en-US" altLang="zh-CN" sz="2400" b="1">
                <a:solidFill>
                  <a:srgbClr val="FF0000"/>
                </a:solidFill>
              </a:rPr>
              <a:t>Java.io.File </a:t>
            </a:r>
            <a:r>
              <a:rPr lang="zh-CN" altLang="en-US" sz="2400" b="1">
                <a:solidFill>
                  <a:srgbClr val="FF0000"/>
                </a:solidFill>
              </a:rPr>
              <a:t>类</a:t>
            </a:r>
            <a:r>
              <a:rPr lang="zh-CN" altLang="en-US" sz="2400" b="1"/>
              <a:t>代表系统文件名（路径和文件名）</a:t>
            </a:r>
          </a:p>
          <a:p>
            <a:pPr eaLnBrk="1" hangingPunct="1">
              <a:lnSpc>
                <a:spcPct val="90000"/>
              </a:lnSpc>
              <a:buFontTx/>
              <a:buNone/>
            </a:pPr>
            <a:endParaRPr lang="zh-CN" altLang="en-US" sz="2400" b="1"/>
          </a:p>
          <a:p>
            <a:pPr lvl="1" eaLnBrk="1" hangingPunct="1">
              <a:lnSpc>
                <a:spcPct val="90000"/>
              </a:lnSpc>
              <a:buFont typeface="Wingdings" panose="05000000000000000000" pitchFamily="2" charset="2"/>
              <a:buChar char="Ø"/>
            </a:pPr>
            <a:r>
              <a:rPr lang="en-US" altLang="zh-CN" sz="2400" b="1"/>
              <a:t> File </a:t>
            </a:r>
            <a:r>
              <a:rPr lang="zh-CN" altLang="en-US" sz="2400" b="1"/>
              <a:t>类的常见构造方法：</a:t>
            </a:r>
          </a:p>
          <a:p>
            <a:pPr lvl="1" eaLnBrk="1" hangingPunct="1">
              <a:lnSpc>
                <a:spcPct val="90000"/>
              </a:lnSpc>
            </a:pPr>
            <a:r>
              <a:rPr lang="en-US" altLang="zh-CN" sz="2400" b="1">
                <a:solidFill>
                  <a:srgbClr val="0000CC"/>
                </a:solidFill>
              </a:rPr>
              <a:t>public File(String pathname)</a:t>
            </a:r>
            <a:r>
              <a:rPr lang="en-US" altLang="zh-CN" sz="2400" b="1"/>
              <a:t> </a:t>
            </a:r>
            <a:r>
              <a:rPr lang="zh-CN" altLang="en-US" sz="2400" b="1"/>
              <a:t>以</a:t>
            </a:r>
            <a:r>
              <a:rPr lang="en-US" altLang="zh-CN" sz="2400" b="1"/>
              <a:t>pathname</a:t>
            </a:r>
            <a:r>
              <a:rPr lang="zh-CN" altLang="en-US" sz="2400" b="1"/>
              <a:t>为路径创建</a:t>
            </a:r>
            <a:r>
              <a:rPr lang="en-US" altLang="zh-CN" sz="2400" b="1"/>
              <a:t>File</a:t>
            </a:r>
            <a:r>
              <a:rPr lang="zh-CN" altLang="en-US" sz="2400" b="1"/>
              <a:t>对象，</a:t>
            </a:r>
          </a:p>
          <a:p>
            <a:pPr lvl="1" eaLnBrk="1" hangingPunct="1">
              <a:lnSpc>
                <a:spcPct val="90000"/>
              </a:lnSpc>
            </a:pPr>
            <a:r>
              <a:rPr lang="en-US" altLang="zh-CN" sz="2400" b="1">
                <a:solidFill>
                  <a:srgbClr val="0000CC"/>
                </a:solidFill>
              </a:rPr>
              <a:t>public File(String parent, String child)</a:t>
            </a:r>
            <a:r>
              <a:rPr lang="en-US" altLang="zh-CN" sz="2400" b="1"/>
              <a:t> </a:t>
            </a:r>
            <a:r>
              <a:rPr lang="zh-CN" altLang="en-US" sz="2400" b="1"/>
              <a:t>以</a:t>
            </a:r>
            <a:r>
              <a:rPr lang="en-US" altLang="zh-CN" sz="2400" b="1"/>
              <a:t>parent</a:t>
            </a:r>
            <a:r>
              <a:rPr lang="zh-CN" altLang="en-US" sz="2400" b="1"/>
              <a:t>为父路径，</a:t>
            </a:r>
            <a:r>
              <a:rPr lang="en-US" altLang="zh-CN" sz="2400" b="1"/>
              <a:t>child</a:t>
            </a:r>
            <a:r>
              <a:rPr lang="zh-CN" altLang="en-US" sz="2400" b="1"/>
              <a:t>为子路径创建</a:t>
            </a:r>
            <a:r>
              <a:rPr lang="en-US" altLang="zh-CN" sz="2400" b="1"/>
              <a:t>File</a:t>
            </a:r>
            <a:r>
              <a:rPr lang="zh-CN" altLang="en-US" sz="2400" b="1"/>
              <a:t>对象。</a:t>
            </a:r>
          </a:p>
          <a:p>
            <a:pPr lvl="1" eaLnBrk="1" hangingPunct="1">
              <a:lnSpc>
                <a:spcPct val="90000"/>
              </a:lnSpc>
              <a:buFontTx/>
              <a:buNone/>
            </a:pPr>
            <a:r>
              <a:rPr lang="en-US" altLang="zh-CN" sz="2400" b="1"/>
              <a:t>…</a:t>
            </a:r>
          </a:p>
          <a:p>
            <a:pPr lvl="1" eaLnBrk="1" hangingPunct="1">
              <a:lnSpc>
                <a:spcPct val="90000"/>
              </a:lnSpc>
              <a:buFontTx/>
              <a:buNone/>
            </a:pPr>
            <a:endParaRPr lang="en-US" altLang="zh-CN" sz="2400" b="1"/>
          </a:p>
          <a:p>
            <a:pPr lvl="1" eaLnBrk="1" hangingPunct="1">
              <a:lnSpc>
                <a:spcPct val="90000"/>
              </a:lnSpc>
              <a:buFont typeface="Wingdings" panose="05000000000000000000" pitchFamily="2" charset="2"/>
              <a:buChar char="Ø"/>
            </a:pPr>
            <a:r>
              <a:rPr lang="en-US" altLang="zh-CN" sz="2400" b="1"/>
              <a:t> File </a:t>
            </a:r>
            <a:r>
              <a:rPr lang="zh-CN" altLang="en-US" sz="2400" b="1"/>
              <a:t>的静态属性</a:t>
            </a:r>
            <a:r>
              <a:rPr lang="en-US" altLang="zh-CN" sz="2400" b="1"/>
              <a:t>String separator</a:t>
            </a:r>
            <a:r>
              <a:rPr lang="zh-CN" altLang="en-US" sz="2400" b="1"/>
              <a:t>存储了当前系统的路径分隔符。</a:t>
            </a: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a:extLst>
              <a:ext uri="{FF2B5EF4-FFF2-40B4-BE49-F238E27FC236}">
                <a16:creationId xmlns:a16="http://schemas.microsoft.com/office/drawing/2014/main" id="{2728B63D-F9EF-4862-9EE5-B7B4ABDBEF6D}"/>
              </a:ext>
            </a:extLst>
          </p:cNvPr>
          <p:cNvSpPr>
            <a:spLocks noGrp="1" noChangeArrowheads="1"/>
          </p:cNvSpPr>
          <p:nvPr>
            <p:ph type="body" idx="1"/>
          </p:nvPr>
        </p:nvSpPr>
        <p:spPr>
          <a:xfrm>
            <a:off x="395412" y="369094"/>
            <a:ext cx="8353176" cy="6119812"/>
          </a:xfrm>
        </p:spPr>
        <p:txBody>
          <a:bodyPr/>
          <a:lstStyle/>
          <a:p>
            <a:pPr eaLnBrk="1" hangingPunct="1">
              <a:lnSpc>
                <a:spcPct val="80000"/>
              </a:lnSpc>
              <a:buFont typeface="Wingdings" panose="05000000000000000000" pitchFamily="2" charset="2"/>
              <a:buChar char="Ø"/>
            </a:pPr>
            <a:r>
              <a:rPr lang="zh-CN" altLang="en-US" sz="2400" b="1"/>
              <a:t>例</a:t>
            </a:r>
            <a:r>
              <a:rPr lang="en-US" altLang="zh-CN" sz="2400" b="1"/>
              <a:t>: </a:t>
            </a:r>
            <a:r>
              <a:rPr lang="zh-CN" altLang="en-US" sz="2400" b="1"/>
              <a:t>在当前目录下建立子目录</a:t>
            </a:r>
            <a:r>
              <a:rPr lang="en-US" altLang="zh-CN" sz="2400" b="1"/>
              <a:t>mydir1/mydir2</a:t>
            </a:r>
            <a:r>
              <a:rPr lang="zh-CN" altLang="en-US" sz="2400" b="1"/>
              <a:t>，在该目录下新建一个文档</a:t>
            </a:r>
            <a:r>
              <a:rPr lang="en-US" altLang="zh-CN" sz="2400" b="1"/>
              <a:t>myfile.txt</a:t>
            </a:r>
            <a:r>
              <a:rPr lang="zh-CN" altLang="en-US" sz="2400" b="1"/>
              <a:t>，如果文件</a:t>
            </a:r>
            <a:r>
              <a:rPr lang="en-US" altLang="zh-CN" sz="2400" b="1"/>
              <a:t>myfile.txt</a:t>
            </a:r>
            <a:r>
              <a:rPr lang="zh-CN" altLang="en-US" sz="2400" b="1"/>
              <a:t>已经存在于</a:t>
            </a:r>
            <a:r>
              <a:rPr lang="en-US" altLang="zh-CN" sz="2400" b="1"/>
              <a:t>mydir1/mydir2</a:t>
            </a:r>
            <a:r>
              <a:rPr lang="zh-CN" altLang="en-US" sz="2400" b="1"/>
              <a:t>目录下，打印出文件的绝对路径。</a:t>
            </a:r>
            <a:endParaRPr lang="en-US" altLang="zh-CN" sz="2400" b="1"/>
          </a:p>
          <a:p>
            <a:pPr eaLnBrk="1" hangingPunct="1">
              <a:lnSpc>
                <a:spcPct val="80000"/>
              </a:lnSpc>
              <a:buFontTx/>
              <a:buNone/>
            </a:pPr>
            <a:endParaRPr lang="en-US" altLang="zh-CN" sz="2400" b="1"/>
          </a:p>
          <a:p>
            <a:pPr eaLnBrk="1" hangingPunct="1">
              <a:lnSpc>
                <a:spcPct val="80000"/>
              </a:lnSpc>
              <a:buFontTx/>
              <a:buNone/>
            </a:pPr>
            <a:r>
              <a:rPr lang="en-US" altLang="zh-CN" sz="2200" b="1"/>
              <a:t>import java.io.*;</a:t>
            </a:r>
          </a:p>
          <a:p>
            <a:pPr eaLnBrk="1" hangingPunct="1">
              <a:lnSpc>
                <a:spcPct val="80000"/>
              </a:lnSpc>
              <a:buFontTx/>
              <a:buNone/>
            </a:pPr>
            <a:r>
              <a:rPr lang="en-US" altLang="zh-CN" sz="2200" b="1"/>
              <a:t>public class TestFile {</a:t>
            </a:r>
          </a:p>
          <a:p>
            <a:pPr eaLnBrk="1" hangingPunct="1">
              <a:lnSpc>
                <a:spcPct val="80000"/>
              </a:lnSpc>
              <a:buFontTx/>
              <a:buNone/>
            </a:pPr>
            <a:r>
              <a:rPr lang="en-US" altLang="zh-CN" sz="2200" b="1"/>
              <a:t>  public static void main(String[ ] args) {</a:t>
            </a:r>
          </a:p>
          <a:p>
            <a:pPr eaLnBrk="1" hangingPunct="1">
              <a:lnSpc>
                <a:spcPct val="80000"/>
              </a:lnSpc>
              <a:buFontTx/>
              <a:buNone/>
            </a:pPr>
            <a:r>
              <a:rPr lang="en-US" altLang="zh-CN" sz="2200" b="1"/>
              <a:t>    		String separator = </a:t>
            </a:r>
            <a:r>
              <a:rPr lang="en-US" altLang="zh-CN" sz="2200" b="1">
                <a:solidFill>
                  <a:srgbClr val="0000CC"/>
                </a:solidFill>
              </a:rPr>
              <a:t>File.separator;</a:t>
            </a:r>
          </a:p>
          <a:p>
            <a:pPr eaLnBrk="1" hangingPunct="1">
              <a:lnSpc>
                <a:spcPct val="80000"/>
              </a:lnSpc>
              <a:buFontTx/>
              <a:buNone/>
            </a:pPr>
            <a:r>
              <a:rPr lang="en-US" altLang="zh-CN" sz="2200" b="1"/>
              <a:t>   		String filename = "myfile.txt";</a:t>
            </a:r>
          </a:p>
          <a:p>
            <a:pPr eaLnBrk="1" hangingPunct="1">
              <a:lnSpc>
                <a:spcPct val="80000"/>
              </a:lnSpc>
              <a:buFontTx/>
              <a:buNone/>
            </a:pPr>
            <a:r>
              <a:rPr lang="en-US" altLang="zh-CN" sz="2200" b="1"/>
              <a:t>    		String directory = "mydir1" </a:t>
            </a:r>
            <a:r>
              <a:rPr lang="en-US" altLang="zh-CN" sz="2200" b="1">
                <a:solidFill>
                  <a:srgbClr val="0000CC"/>
                </a:solidFill>
              </a:rPr>
              <a:t>+ separator +</a:t>
            </a:r>
            <a:r>
              <a:rPr lang="en-US" altLang="zh-CN" sz="2200" b="1"/>
              <a:t> "mydir2";</a:t>
            </a:r>
          </a:p>
          <a:p>
            <a:pPr eaLnBrk="1" hangingPunct="1">
              <a:lnSpc>
                <a:spcPct val="80000"/>
              </a:lnSpc>
              <a:buFontTx/>
              <a:buNone/>
            </a:pPr>
            <a:r>
              <a:rPr lang="en-US" altLang="zh-CN" sz="2200" b="1"/>
              <a:t>    		File f = </a:t>
            </a:r>
            <a:r>
              <a:rPr lang="en-US" altLang="zh-CN" sz="2200" b="1">
                <a:solidFill>
                  <a:srgbClr val="0000CC"/>
                </a:solidFill>
              </a:rPr>
              <a:t>new File(directory, filename);</a:t>
            </a:r>
          </a:p>
          <a:p>
            <a:pPr eaLnBrk="1" hangingPunct="1">
              <a:lnSpc>
                <a:spcPct val="80000"/>
              </a:lnSpc>
              <a:buFontTx/>
              <a:buNone/>
            </a:pPr>
            <a:r>
              <a:rPr lang="en-US" altLang="zh-CN" sz="2200" b="1"/>
              <a:t>   		if (</a:t>
            </a:r>
            <a:r>
              <a:rPr lang="en-US" altLang="zh-CN" sz="2200" b="1">
                <a:solidFill>
                  <a:srgbClr val="0000CC"/>
                </a:solidFill>
              </a:rPr>
              <a:t>f.exists())</a:t>
            </a:r>
            <a:r>
              <a:rPr lang="en-US" altLang="zh-CN" sz="2200" b="1"/>
              <a:t> </a:t>
            </a:r>
          </a:p>
          <a:p>
            <a:pPr eaLnBrk="1" hangingPunct="1">
              <a:lnSpc>
                <a:spcPct val="80000"/>
              </a:lnSpc>
              <a:buFontTx/>
              <a:buNone/>
            </a:pPr>
            <a:r>
              <a:rPr lang="en-US" altLang="zh-CN" sz="2200" b="1"/>
              <a:t>            {</a:t>
            </a:r>
          </a:p>
          <a:p>
            <a:pPr eaLnBrk="1" hangingPunct="1">
              <a:lnSpc>
                <a:spcPct val="80000"/>
              </a:lnSpc>
              <a:buFontTx/>
              <a:buNone/>
            </a:pPr>
            <a:r>
              <a:rPr lang="en-US" altLang="zh-CN" sz="2200" b="1"/>
              <a:t>		 System.out.println("</a:t>
            </a:r>
            <a:r>
              <a:rPr lang="zh-CN" altLang="en-US" sz="2200" b="1"/>
              <a:t>文件名：</a:t>
            </a:r>
            <a:r>
              <a:rPr lang="en-US" altLang="zh-CN" sz="2200" b="1"/>
              <a:t>" + </a:t>
            </a:r>
            <a:r>
              <a:rPr lang="en-US" altLang="zh-CN" sz="2200" b="1">
                <a:solidFill>
                  <a:srgbClr val="0000CC"/>
                </a:solidFill>
              </a:rPr>
              <a:t>f.getAbsolutePath());</a:t>
            </a:r>
          </a:p>
          <a:p>
            <a:pPr eaLnBrk="1" hangingPunct="1">
              <a:lnSpc>
                <a:spcPct val="80000"/>
              </a:lnSpc>
              <a:buFontTx/>
              <a:buNone/>
            </a:pPr>
            <a:r>
              <a:rPr lang="en-US" altLang="zh-CN" sz="2200" b="1"/>
              <a:t>		System.out.println("</a:t>
            </a:r>
            <a:r>
              <a:rPr lang="zh-CN" altLang="en-US" sz="2200" b="1"/>
              <a:t>文件大小：</a:t>
            </a:r>
            <a:r>
              <a:rPr lang="en-US" altLang="zh-CN" sz="2200" b="1"/>
              <a:t>" + </a:t>
            </a:r>
            <a:r>
              <a:rPr lang="en-US" altLang="zh-CN" sz="2200" b="1">
                <a:solidFill>
                  <a:srgbClr val="0000CC"/>
                </a:solidFill>
              </a:rPr>
              <a:t>f.length());</a:t>
            </a:r>
          </a:p>
          <a:p>
            <a:pPr eaLnBrk="1" hangingPunct="1">
              <a:lnSpc>
                <a:spcPct val="80000"/>
              </a:lnSpc>
              <a:buFontTx/>
              <a:buNone/>
            </a:pPr>
            <a:r>
              <a:rPr lang="en-US" altLang="zh-CN" sz="2200" b="1"/>
              <a:t>            } </a:t>
            </a:r>
          </a:p>
          <a:p>
            <a:pPr eaLnBrk="1" hangingPunct="1">
              <a:lnSpc>
                <a:spcPct val="80000"/>
              </a:lnSpc>
              <a:buFontTx/>
              <a:buNone/>
            </a:pPr>
            <a:r>
              <a:rPr lang="en-US" altLang="zh-CN" sz="2200" b="1"/>
              <a:t>            else {</a:t>
            </a:r>
          </a:p>
          <a:p>
            <a:pPr eaLnBrk="1" hangingPunct="1">
              <a:lnSpc>
                <a:spcPct val="80000"/>
              </a:lnSpc>
              <a:buFontTx/>
              <a:buNone/>
            </a:pPr>
            <a:r>
              <a:rPr lang="en-US" altLang="zh-CN" sz="2200" b="1"/>
              <a:t>            //</a:t>
            </a:r>
            <a:r>
              <a:rPr lang="zh-CN" altLang="en-US" sz="2200" b="1"/>
              <a:t>接下页</a:t>
            </a:r>
            <a:endParaRPr lang="en-US" altLang="zh-CN" sz="2200" b="1"/>
          </a:p>
          <a:p>
            <a:pPr eaLnBrk="1" hangingPunct="1">
              <a:lnSpc>
                <a:spcPct val="80000"/>
              </a:lnSpc>
              <a:buFontTx/>
              <a:buNone/>
            </a:pPr>
            <a:r>
              <a:rPr lang="en-US" altLang="zh-CN" sz="2200" b="1"/>
              <a:t>      </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2">
            <a:extLst>
              <a:ext uri="{FF2B5EF4-FFF2-40B4-BE49-F238E27FC236}">
                <a16:creationId xmlns:a16="http://schemas.microsoft.com/office/drawing/2014/main" id="{F3FF4428-CDE2-4925-8AEB-D5D608505E86}"/>
              </a:ext>
            </a:extLst>
          </p:cNvPr>
          <p:cNvSpPr>
            <a:spLocks noGrp="1" noChangeArrowheads="1"/>
          </p:cNvSpPr>
          <p:nvPr>
            <p:ph type="body" idx="1"/>
          </p:nvPr>
        </p:nvSpPr>
        <p:spPr>
          <a:xfrm>
            <a:off x="744538" y="1052513"/>
            <a:ext cx="5556250" cy="4249737"/>
          </a:xfrm>
        </p:spPr>
        <p:txBody>
          <a:bodyPr/>
          <a:lstStyle/>
          <a:p>
            <a:pPr lvl="1" eaLnBrk="1" hangingPunct="1">
              <a:lnSpc>
                <a:spcPct val="90000"/>
              </a:lnSpc>
              <a:buFontTx/>
              <a:buNone/>
            </a:pPr>
            <a:r>
              <a:rPr lang="en-US" altLang="zh-CN" sz="2400" b="1"/>
              <a:t>//</a:t>
            </a:r>
            <a:r>
              <a:rPr lang="zh-CN" altLang="en-US" sz="2400" b="1"/>
              <a:t>接上页</a:t>
            </a:r>
            <a:endParaRPr lang="en-US" altLang="zh-CN" sz="2400" b="1"/>
          </a:p>
          <a:p>
            <a:pPr lvl="1" eaLnBrk="1" hangingPunct="1">
              <a:lnSpc>
                <a:spcPct val="90000"/>
              </a:lnSpc>
              <a:buFontTx/>
              <a:buNone/>
            </a:pPr>
            <a:r>
              <a:rPr lang="en-US" altLang="zh-CN" sz="2400" b="1"/>
              <a:t>f.getParentFile().mkdirs();</a:t>
            </a:r>
          </a:p>
          <a:p>
            <a:pPr lvl="1" eaLnBrk="1" hangingPunct="1">
              <a:lnSpc>
                <a:spcPct val="90000"/>
              </a:lnSpc>
              <a:buFontTx/>
              <a:buNone/>
            </a:pPr>
            <a:r>
              <a:rPr lang="en-US" altLang="zh-CN" sz="2400" b="1"/>
              <a:t>try{</a:t>
            </a:r>
          </a:p>
          <a:p>
            <a:pPr lvl="1" eaLnBrk="1" hangingPunct="1">
              <a:lnSpc>
                <a:spcPct val="90000"/>
              </a:lnSpc>
              <a:buFontTx/>
              <a:buNone/>
            </a:pPr>
            <a:r>
              <a:rPr lang="en-US" altLang="zh-CN" sz="2400" b="1"/>
              <a:t>		f.createNewFile();</a:t>
            </a:r>
          </a:p>
          <a:p>
            <a:pPr lvl="1" eaLnBrk="1" hangingPunct="1">
              <a:lnSpc>
                <a:spcPct val="90000"/>
              </a:lnSpc>
              <a:buFontTx/>
              <a:buNone/>
            </a:pPr>
            <a:r>
              <a:rPr lang="en-US" altLang="zh-CN" sz="2400" b="1"/>
              <a:t>}</a:t>
            </a:r>
          </a:p>
          <a:p>
            <a:pPr lvl="1" eaLnBrk="1" hangingPunct="1">
              <a:lnSpc>
                <a:spcPct val="90000"/>
              </a:lnSpc>
              <a:buFontTx/>
              <a:buNone/>
            </a:pPr>
            <a:r>
              <a:rPr lang="en-US" altLang="zh-CN" sz="2400" b="1"/>
              <a:t>catch(IOException e) {</a:t>
            </a:r>
          </a:p>
          <a:p>
            <a:pPr lvl="1" eaLnBrk="1" hangingPunct="1">
              <a:lnSpc>
                <a:spcPct val="90000"/>
              </a:lnSpc>
              <a:buFontTx/>
              <a:buNone/>
            </a:pPr>
            <a:r>
              <a:rPr lang="en-US" altLang="zh-CN" sz="2400" b="1"/>
              <a:t>		e.printStackTrace();</a:t>
            </a:r>
          </a:p>
          <a:p>
            <a:pPr lvl="1" eaLnBrk="1" hangingPunct="1">
              <a:lnSpc>
                <a:spcPct val="90000"/>
              </a:lnSpc>
              <a:buFontTx/>
              <a:buNone/>
            </a:pPr>
            <a:r>
              <a:rPr lang="en-US" altLang="zh-CN" sz="2400" b="1"/>
              <a:t>}</a:t>
            </a:r>
          </a:p>
          <a:p>
            <a:pPr eaLnBrk="1" hangingPunct="1">
              <a:lnSpc>
                <a:spcPct val="90000"/>
              </a:lnSpc>
              <a:buFontTx/>
              <a:buNone/>
            </a:pPr>
            <a:r>
              <a:rPr lang="en-US" altLang="zh-CN" sz="2400" b="1"/>
              <a:t>   }  //end else</a:t>
            </a:r>
          </a:p>
          <a:p>
            <a:pPr eaLnBrk="1" hangingPunct="1">
              <a:lnSpc>
                <a:spcPct val="90000"/>
              </a:lnSpc>
              <a:buFontTx/>
              <a:buNone/>
            </a:pPr>
            <a:r>
              <a:rPr lang="en-US" altLang="zh-CN" sz="2400" b="1"/>
              <a:t> }  //end main</a:t>
            </a:r>
          </a:p>
          <a:p>
            <a:pPr eaLnBrk="1" hangingPunct="1">
              <a:lnSpc>
                <a:spcPct val="90000"/>
              </a:lnSpc>
              <a:buFontTx/>
              <a:buNone/>
            </a:pPr>
            <a:r>
              <a:rPr lang="en-US" altLang="zh-CN" sz="2400" b="1"/>
              <a:t>}  //end class</a:t>
            </a:r>
          </a:p>
          <a:p>
            <a:pPr eaLnBrk="1" hangingPunct="1">
              <a:lnSpc>
                <a:spcPct val="90000"/>
              </a:lnSpc>
              <a:buFontTx/>
              <a:buNone/>
            </a:pPr>
            <a:r>
              <a:rPr lang="en-US" altLang="zh-CN" sz="2400" b="1"/>
              <a:t>		</a:t>
            </a: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01E5DD6D-8C81-814D-9E79-3B860F000134}"/>
              </a:ext>
            </a:extLst>
          </p:cNvPr>
          <p:cNvSpPr/>
          <p:nvPr/>
        </p:nvSpPr>
        <p:spPr>
          <a:xfrm>
            <a:off x="251520" y="476672"/>
            <a:ext cx="8388424" cy="5262979"/>
          </a:xfrm>
          <a:prstGeom prst="rect">
            <a:avLst/>
          </a:prstGeom>
        </p:spPr>
        <p:txBody>
          <a:bodyPr wrap="square">
            <a:spAutoFit/>
          </a:bodyPr>
          <a:lstStyle/>
          <a:p>
            <a:r>
              <a:rPr lang="en" altLang="zh-CN" sz="1600" dirty="0">
                <a:solidFill>
                  <a:srgbClr val="CC7832"/>
                </a:solidFill>
              </a:rPr>
              <a:t>import </a:t>
            </a:r>
            <a:r>
              <a:rPr lang="en" altLang="zh-CN" sz="1600" dirty="0" err="1"/>
              <a:t>java.io.File</a:t>
            </a:r>
            <a:r>
              <a:rPr lang="en" altLang="zh-CN" sz="1600" dirty="0">
                <a:solidFill>
                  <a:srgbClr val="CC7832"/>
                </a:solidFill>
              </a:rPr>
              <a:t>;</a:t>
            </a:r>
            <a:br>
              <a:rPr lang="en" altLang="zh-CN" sz="1600" dirty="0">
                <a:solidFill>
                  <a:srgbClr val="CC7832"/>
                </a:solidFill>
              </a:rPr>
            </a:br>
            <a:br>
              <a:rPr lang="en" altLang="zh-CN" sz="1600" dirty="0">
                <a:solidFill>
                  <a:srgbClr val="CC7832"/>
                </a:solidFill>
              </a:rPr>
            </a:br>
            <a:r>
              <a:rPr lang="en" altLang="zh-CN" sz="1600" dirty="0">
                <a:solidFill>
                  <a:srgbClr val="CC7832"/>
                </a:solidFill>
              </a:rPr>
              <a:t>public class </a:t>
            </a:r>
            <a:r>
              <a:rPr lang="en" altLang="zh-CN" sz="1600" dirty="0" err="1"/>
              <a:t>FileDemonstration</a:t>
            </a:r>
            <a:br>
              <a:rPr lang="en" altLang="zh-CN" sz="1600" dirty="0"/>
            </a:br>
            <a:r>
              <a:rPr lang="en" altLang="zh-CN" sz="1600" dirty="0"/>
              <a:t>{</a:t>
            </a:r>
            <a:br>
              <a:rPr lang="en" altLang="zh-CN" sz="1600" dirty="0"/>
            </a:br>
            <a:r>
              <a:rPr lang="en" altLang="zh-CN" sz="1600" dirty="0"/>
              <a:t>   </a:t>
            </a:r>
            <a:r>
              <a:rPr lang="en" altLang="zh-CN" sz="1600" dirty="0">
                <a:solidFill>
                  <a:srgbClr val="808080"/>
                </a:solidFill>
              </a:rPr>
              <a:t>// display information about file user specifies</a:t>
            </a:r>
            <a:br>
              <a:rPr lang="en" altLang="zh-CN" sz="1600" dirty="0">
                <a:solidFill>
                  <a:srgbClr val="808080"/>
                </a:solidFill>
              </a:rPr>
            </a:br>
            <a:r>
              <a:rPr lang="en" altLang="zh-CN" sz="1600" dirty="0">
                <a:solidFill>
                  <a:srgbClr val="808080"/>
                </a:solidFill>
              </a:rPr>
              <a:t>   </a:t>
            </a:r>
            <a:r>
              <a:rPr lang="en" altLang="zh-CN" sz="1600" dirty="0">
                <a:solidFill>
                  <a:srgbClr val="CC7832"/>
                </a:solidFill>
              </a:rPr>
              <a:t>public void </a:t>
            </a:r>
            <a:r>
              <a:rPr lang="en" altLang="zh-CN" sz="1600" dirty="0" err="1"/>
              <a:t>analyzePath</a:t>
            </a:r>
            <a:r>
              <a:rPr lang="en" altLang="zh-CN" sz="1600" dirty="0"/>
              <a:t>( String path )</a:t>
            </a:r>
            <a:br>
              <a:rPr lang="en" altLang="zh-CN" sz="1600" dirty="0"/>
            </a:br>
            <a:r>
              <a:rPr lang="en" altLang="zh-CN" sz="1600" dirty="0"/>
              <a:t>   {</a:t>
            </a:r>
            <a:br>
              <a:rPr lang="en" altLang="zh-CN" sz="1600" dirty="0"/>
            </a:br>
            <a:r>
              <a:rPr lang="en" altLang="zh-CN" sz="1600" dirty="0"/>
              <a:t>      </a:t>
            </a:r>
            <a:r>
              <a:rPr lang="en" altLang="zh-CN" sz="1600" dirty="0">
                <a:solidFill>
                  <a:srgbClr val="808080"/>
                </a:solidFill>
              </a:rPr>
              <a:t>// create File object based on user input</a:t>
            </a:r>
            <a:br>
              <a:rPr lang="en" altLang="zh-CN" sz="1600" dirty="0">
                <a:solidFill>
                  <a:srgbClr val="808080"/>
                </a:solidFill>
              </a:rPr>
            </a:br>
            <a:r>
              <a:rPr lang="en" altLang="zh-CN" sz="1600" dirty="0">
                <a:solidFill>
                  <a:srgbClr val="808080"/>
                </a:solidFill>
              </a:rPr>
              <a:t>      </a:t>
            </a:r>
            <a:r>
              <a:rPr lang="en" altLang="zh-CN" sz="1600" dirty="0"/>
              <a:t>File name = </a:t>
            </a:r>
            <a:r>
              <a:rPr lang="en" altLang="zh-CN" sz="1600" dirty="0">
                <a:solidFill>
                  <a:srgbClr val="CC7832"/>
                </a:solidFill>
              </a:rPr>
              <a:t>new </a:t>
            </a:r>
            <a:r>
              <a:rPr lang="en" altLang="zh-CN" sz="1600" dirty="0"/>
              <a:t>File( path )</a:t>
            </a:r>
            <a:r>
              <a:rPr lang="en" altLang="zh-CN" sz="1600" dirty="0">
                <a:solidFill>
                  <a:srgbClr val="CC7832"/>
                </a:solidFill>
              </a:rPr>
              <a:t>;</a:t>
            </a:r>
            <a:br>
              <a:rPr lang="en" altLang="zh-CN" sz="1600" dirty="0">
                <a:solidFill>
                  <a:srgbClr val="CC7832"/>
                </a:solidFill>
              </a:rPr>
            </a:br>
            <a:r>
              <a:rPr lang="en-US" altLang="zh-CN" sz="1600" dirty="0">
                <a:solidFill>
                  <a:srgbClr val="CC7832"/>
                </a:solidFill>
              </a:rPr>
              <a:t>……</a:t>
            </a:r>
            <a:r>
              <a:rPr lang="zh-CN" altLang="en-US" sz="1600" dirty="0">
                <a:solidFill>
                  <a:srgbClr val="CC7832"/>
                </a:solidFill>
              </a:rPr>
              <a:t> </a:t>
            </a:r>
            <a:br>
              <a:rPr lang="en" altLang="zh-CN" sz="1600" dirty="0">
                <a:solidFill>
                  <a:srgbClr val="CC7832"/>
                </a:solidFill>
              </a:rPr>
            </a:br>
            <a:r>
              <a:rPr lang="en" altLang="zh-CN" sz="1600" b="1" u="sng" dirty="0">
                <a:solidFill>
                  <a:srgbClr val="CC7832"/>
                </a:solidFill>
              </a:rPr>
              <a:t>         if </a:t>
            </a:r>
            <a:r>
              <a:rPr lang="en" altLang="zh-CN" sz="1600" b="1" u="sng" dirty="0"/>
              <a:t>( </a:t>
            </a:r>
            <a:r>
              <a:rPr lang="en" altLang="zh-CN" sz="1600" b="1" u="sng" dirty="0" err="1"/>
              <a:t>name.isDirectory</a:t>
            </a:r>
            <a:r>
              <a:rPr lang="en" altLang="zh-CN" sz="1600" b="1" u="sng" dirty="0"/>
              <a:t>() ) </a:t>
            </a:r>
            <a:r>
              <a:rPr lang="en" altLang="zh-CN" sz="1600" b="1" u="sng" dirty="0">
                <a:solidFill>
                  <a:srgbClr val="808080"/>
                </a:solidFill>
              </a:rPr>
              <a:t>// output directory listing</a:t>
            </a:r>
            <a:br>
              <a:rPr lang="en" altLang="zh-CN" sz="1600" b="1" u="sng" dirty="0">
                <a:solidFill>
                  <a:srgbClr val="808080"/>
                </a:solidFill>
              </a:rPr>
            </a:br>
            <a:r>
              <a:rPr lang="en" altLang="zh-CN" sz="1600" b="1" u="sng" dirty="0">
                <a:solidFill>
                  <a:srgbClr val="808080"/>
                </a:solidFill>
              </a:rPr>
              <a:t>         </a:t>
            </a:r>
            <a:r>
              <a:rPr lang="en" altLang="zh-CN" sz="1600" b="1" u="sng" dirty="0"/>
              <a:t>{</a:t>
            </a:r>
            <a:br>
              <a:rPr lang="en" altLang="zh-CN" sz="1600" b="1" u="sng" dirty="0"/>
            </a:br>
            <a:r>
              <a:rPr lang="en" altLang="zh-CN" sz="1600" b="1" u="sng" dirty="0"/>
              <a:t>            String directory[] = </a:t>
            </a:r>
            <a:r>
              <a:rPr lang="en" altLang="zh-CN" sz="1600" b="1" u="sng" dirty="0" err="1"/>
              <a:t>name.list</a:t>
            </a:r>
            <a:r>
              <a:rPr lang="en" altLang="zh-CN" sz="1600" b="1" u="sng" dirty="0"/>
              <a:t>()</a:t>
            </a:r>
            <a:r>
              <a:rPr lang="en" altLang="zh-CN" sz="1600" b="1" u="sng" dirty="0">
                <a:solidFill>
                  <a:srgbClr val="CC7832"/>
                </a:solidFill>
              </a:rPr>
              <a:t>;</a:t>
            </a:r>
            <a:br>
              <a:rPr lang="en" altLang="zh-CN" sz="1600" b="1" u="sng" dirty="0">
                <a:solidFill>
                  <a:srgbClr val="CC7832"/>
                </a:solidFill>
              </a:rPr>
            </a:br>
            <a:r>
              <a:rPr lang="en" altLang="zh-CN" sz="1600" b="1" u="sng" dirty="0">
                <a:solidFill>
                  <a:srgbClr val="CC7832"/>
                </a:solidFill>
              </a:rPr>
              <a:t>            </a:t>
            </a:r>
            <a:r>
              <a:rPr lang="en" altLang="zh-CN" sz="1600" b="1" u="sng" dirty="0" err="1"/>
              <a:t>System.out.println</a:t>
            </a:r>
            <a:r>
              <a:rPr lang="en" altLang="zh-CN" sz="1600" b="1" u="sng" dirty="0"/>
              <a:t>( </a:t>
            </a:r>
            <a:r>
              <a:rPr lang="en" altLang="zh-CN" sz="1600" b="1" u="sng" dirty="0">
                <a:solidFill>
                  <a:srgbClr val="6A8759"/>
                </a:solidFill>
              </a:rPr>
              <a:t>"</a:t>
            </a:r>
            <a:r>
              <a:rPr lang="en" altLang="zh-CN" sz="1600" b="1" u="sng" dirty="0">
                <a:solidFill>
                  <a:srgbClr val="CC7832"/>
                </a:solidFill>
              </a:rPr>
              <a:t>\n\</a:t>
            </a:r>
            <a:r>
              <a:rPr lang="en" altLang="zh-CN" sz="1600" b="1" u="sng" dirty="0" err="1">
                <a:solidFill>
                  <a:srgbClr val="CC7832"/>
                </a:solidFill>
              </a:rPr>
              <a:t>n</a:t>
            </a:r>
            <a:r>
              <a:rPr lang="en" altLang="zh-CN" sz="1600" b="1" u="sng" dirty="0" err="1">
                <a:solidFill>
                  <a:srgbClr val="6A8759"/>
                </a:solidFill>
              </a:rPr>
              <a:t>Directory</a:t>
            </a:r>
            <a:r>
              <a:rPr lang="en" altLang="zh-CN" sz="1600" b="1" u="sng" dirty="0">
                <a:solidFill>
                  <a:srgbClr val="6A8759"/>
                </a:solidFill>
              </a:rPr>
              <a:t> contents:</a:t>
            </a:r>
            <a:r>
              <a:rPr lang="en" altLang="zh-CN" sz="1600" b="1" u="sng" dirty="0">
                <a:solidFill>
                  <a:srgbClr val="CC7832"/>
                </a:solidFill>
              </a:rPr>
              <a:t>\n</a:t>
            </a:r>
            <a:r>
              <a:rPr lang="en" altLang="zh-CN" sz="1600" b="1" u="sng" dirty="0">
                <a:solidFill>
                  <a:srgbClr val="6A8759"/>
                </a:solidFill>
              </a:rPr>
              <a:t>" </a:t>
            </a:r>
            <a:r>
              <a:rPr lang="en" altLang="zh-CN" sz="1600" b="1" u="sng" dirty="0"/>
              <a:t>)</a:t>
            </a:r>
            <a:r>
              <a:rPr lang="en" altLang="zh-CN" sz="1600" b="1" u="sng" dirty="0">
                <a:solidFill>
                  <a:srgbClr val="CC7832"/>
                </a:solidFill>
              </a:rPr>
              <a:t>;</a:t>
            </a:r>
            <a:br>
              <a:rPr lang="en" altLang="zh-CN" sz="1600" dirty="0">
                <a:solidFill>
                  <a:srgbClr val="CC7832"/>
                </a:solidFill>
              </a:rPr>
            </a:br>
            <a:r>
              <a:rPr lang="en" altLang="zh-CN" sz="1600" dirty="0">
                <a:solidFill>
                  <a:srgbClr val="CC7832"/>
                </a:solidFill>
              </a:rPr>
              <a:t>   </a:t>
            </a:r>
            <a:br>
              <a:rPr lang="en" altLang="zh-CN" sz="1600" dirty="0">
                <a:solidFill>
                  <a:srgbClr val="CC7832"/>
                </a:solidFill>
              </a:rPr>
            </a:br>
            <a:r>
              <a:rPr lang="en" altLang="zh-CN" sz="1600" dirty="0">
                <a:solidFill>
                  <a:srgbClr val="CC7832"/>
                </a:solidFill>
              </a:rPr>
              <a:t>            for </a:t>
            </a:r>
            <a:r>
              <a:rPr lang="en" altLang="zh-CN" sz="1600" dirty="0"/>
              <a:t>( String </a:t>
            </a:r>
            <a:r>
              <a:rPr lang="en" altLang="zh-CN" sz="1600" dirty="0" err="1"/>
              <a:t>directoryName</a:t>
            </a:r>
            <a:r>
              <a:rPr lang="en" altLang="zh-CN" sz="1600" dirty="0"/>
              <a:t> : directory )</a:t>
            </a:r>
            <a:br>
              <a:rPr lang="en" altLang="zh-CN" sz="1600" dirty="0"/>
            </a:br>
            <a:r>
              <a:rPr lang="en" altLang="zh-CN" sz="1600" dirty="0"/>
              <a:t>               </a:t>
            </a:r>
            <a:r>
              <a:rPr lang="en" altLang="zh-CN" sz="1600" dirty="0" err="1"/>
              <a:t>System.out.printf</a:t>
            </a:r>
            <a:r>
              <a:rPr lang="en" altLang="zh-CN" sz="1600" dirty="0"/>
              <a:t>( </a:t>
            </a:r>
            <a:r>
              <a:rPr lang="en" altLang="zh-CN" sz="1600" dirty="0">
                <a:solidFill>
                  <a:srgbClr val="6A8759"/>
                </a:solidFill>
              </a:rPr>
              <a:t>"%s</a:t>
            </a:r>
            <a:r>
              <a:rPr lang="en" altLang="zh-CN" sz="1600" dirty="0">
                <a:solidFill>
                  <a:srgbClr val="CC7832"/>
                </a:solidFill>
              </a:rPr>
              <a:t>\n</a:t>
            </a:r>
            <a:r>
              <a:rPr lang="en" altLang="zh-CN" sz="1600" dirty="0">
                <a:solidFill>
                  <a:srgbClr val="6A8759"/>
                </a:solidFill>
              </a:rPr>
              <a:t>"</a:t>
            </a:r>
            <a:r>
              <a:rPr lang="en" altLang="zh-CN" sz="1600" dirty="0">
                <a:solidFill>
                  <a:srgbClr val="CC7832"/>
                </a:solidFill>
              </a:rPr>
              <a:t>, </a:t>
            </a:r>
            <a:r>
              <a:rPr lang="en" altLang="zh-CN" sz="1600" dirty="0" err="1"/>
              <a:t>directoryName</a:t>
            </a:r>
            <a:r>
              <a:rPr lang="en" altLang="zh-CN" sz="1600" dirty="0"/>
              <a:t> )</a:t>
            </a:r>
            <a:r>
              <a:rPr lang="en" altLang="zh-CN" sz="1600" dirty="0">
                <a:solidFill>
                  <a:srgbClr val="CC7832"/>
                </a:solidFill>
              </a:rPr>
              <a:t>;</a:t>
            </a:r>
            <a:br>
              <a:rPr lang="en" altLang="zh-CN" sz="1600" dirty="0">
                <a:solidFill>
                  <a:srgbClr val="CC7832"/>
                </a:solidFill>
              </a:rPr>
            </a:br>
            <a:r>
              <a:rPr lang="en" altLang="zh-CN" sz="1600" dirty="0">
                <a:solidFill>
                  <a:srgbClr val="CC7832"/>
                </a:solidFill>
              </a:rPr>
              <a:t>         </a:t>
            </a:r>
            <a:r>
              <a:rPr lang="en" altLang="zh-CN" sz="1600" dirty="0"/>
              <a:t>} </a:t>
            </a:r>
            <a:r>
              <a:rPr lang="en" altLang="zh-CN" sz="1600" dirty="0">
                <a:solidFill>
                  <a:srgbClr val="808080"/>
                </a:solidFill>
              </a:rPr>
              <a:t>// end else</a:t>
            </a:r>
            <a:br>
              <a:rPr lang="en" altLang="zh-CN" sz="1600" dirty="0">
                <a:solidFill>
                  <a:srgbClr val="808080"/>
                </a:solidFill>
              </a:rPr>
            </a:br>
            <a:r>
              <a:rPr lang="en" altLang="zh-CN" sz="1600" dirty="0">
                <a:solidFill>
                  <a:srgbClr val="808080"/>
                </a:solidFill>
              </a:rPr>
              <a:t>      </a:t>
            </a:r>
            <a:r>
              <a:rPr lang="en" altLang="zh-CN" sz="1600" dirty="0"/>
              <a:t>} </a:t>
            </a:r>
            <a:r>
              <a:rPr lang="en" altLang="zh-CN" sz="1600" dirty="0">
                <a:solidFill>
                  <a:srgbClr val="808080"/>
                </a:solidFill>
              </a:rPr>
              <a:t>// end outer if</a:t>
            </a:r>
            <a:br>
              <a:rPr lang="en" altLang="zh-CN" sz="1600" dirty="0">
                <a:solidFill>
                  <a:srgbClr val="808080"/>
                </a:solidFill>
              </a:rPr>
            </a:br>
            <a:r>
              <a:rPr lang="en-US" altLang="zh-CN" sz="1600" dirty="0">
                <a:solidFill>
                  <a:srgbClr val="808080"/>
                </a:solidFill>
              </a:rPr>
              <a:t>……</a:t>
            </a:r>
          </a:p>
          <a:p>
            <a:r>
              <a:rPr lang="en" altLang="zh-CN" sz="1600" dirty="0"/>
              <a:t>} </a:t>
            </a:r>
            <a:r>
              <a:rPr lang="en" altLang="zh-CN" sz="1600" dirty="0">
                <a:solidFill>
                  <a:srgbClr val="808080"/>
                </a:solidFill>
              </a:rPr>
              <a:t>// end class </a:t>
            </a:r>
            <a:r>
              <a:rPr lang="en" altLang="zh-CN" sz="1600" dirty="0" err="1">
                <a:solidFill>
                  <a:srgbClr val="808080"/>
                </a:solidFill>
              </a:rPr>
              <a:t>FileDemonstration</a:t>
            </a:r>
            <a:endParaRPr lang="zh-CN" altLang="en-US" sz="1600" dirty="0"/>
          </a:p>
        </p:txBody>
      </p:sp>
    </p:spTree>
    <p:extLst>
      <p:ext uri="{BB962C8B-B14F-4D97-AF65-F5344CB8AC3E}">
        <p14:creationId xmlns:p14="http://schemas.microsoft.com/office/powerpoint/2010/main" val="8634052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2">
            <a:extLst>
              <a:ext uri="{FF2B5EF4-FFF2-40B4-BE49-F238E27FC236}">
                <a16:creationId xmlns:a16="http://schemas.microsoft.com/office/drawing/2014/main" id="{8BF10D07-E28E-4B83-B4DE-6E19973EB17E}"/>
              </a:ext>
            </a:extLst>
          </p:cNvPr>
          <p:cNvSpPr>
            <a:spLocks noGrp="1" noChangeArrowheads="1"/>
          </p:cNvSpPr>
          <p:nvPr>
            <p:ph type="title"/>
          </p:nvPr>
        </p:nvSpPr>
        <p:spPr>
          <a:xfrm>
            <a:off x="13052" y="260648"/>
            <a:ext cx="8229600" cy="720080"/>
          </a:xfrm>
        </p:spPr>
        <p:txBody>
          <a:bodyPr/>
          <a:lstStyle/>
          <a:p>
            <a:pPr eaLnBrk="1" hangingPunct="1"/>
            <a:r>
              <a:rPr lang="en-US" altLang="zh-CN" sz="3200" b="1"/>
              <a:t>	12. </a:t>
            </a:r>
            <a:r>
              <a:rPr lang="zh-CN" altLang="en-US" sz="3200" b="1"/>
              <a:t>对象序列化</a:t>
            </a:r>
          </a:p>
        </p:txBody>
      </p:sp>
      <p:sp>
        <p:nvSpPr>
          <p:cNvPr id="44035" name="Rectangle 3">
            <a:extLst>
              <a:ext uri="{FF2B5EF4-FFF2-40B4-BE49-F238E27FC236}">
                <a16:creationId xmlns:a16="http://schemas.microsoft.com/office/drawing/2014/main" id="{E3DA4D15-8C18-448E-96E5-3E0C0FD60FB4}"/>
              </a:ext>
            </a:extLst>
          </p:cNvPr>
          <p:cNvSpPr>
            <a:spLocks noGrp="1" noChangeArrowheads="1"/>
          </p:cNvSpPr>
          <p:nvPr>
            <p:ph type="body" idx="1"/>
          </p:nvPr>
        </p:nvSpPr>
        <p:spPr>
          <a:xfrm>
            <a:off x="457200" y="1556792"/>
            <a:ext cx="8229600" cy="4680520"/>
          </a:xfrm>
        </p:spPr>
        <p:txBody>
          <a:bodyPr/>
          <a:lstStyle/>
          <a:p>
            <a:pPr eaLnBrk="1" hangingPunct="1">
              <a:lnSpc>
                <a:spcPct val="80000"/>
              </a:lnSpc>
              <a:buFontTx/>
              <a:buNone/>
            </a:pPr>
            <a:r>
              <a:rPr lang="en-US" altLang="zh-CN" sz="2400" b="1"/>
              <a:t>1</a:t>
            </a:r>
            <a:r>
              <a:rPr lang="zh-CN" altLang="en-US" sz="2400" b="1"/>
              <a:t>． 什么是</a:t>
            </a:r>
            <a:r>
              <a:rPr lang="zh-CN" altLang="en-US" sz="2400" b="1">
                <a:solidFill>
                  <a:srgbClr val="FF0000"/>
                </a:solidFill>
                <a:latin typeface="微软雅黑" panose="020B0503020204020204" pitchFamily="34" charset="-122"/>
                <a:ea typeface="微软雅黑" panose="020B0503020204020204" pitchFamily="34" charset="-122"/>
              </a:rPr>
              <a:t>串行化</a:t>
            </a:r>
            <a:br>
              <a:rPr lang="zh-CN" altLang="en-US" sz="2400" b="1"/>
            </a:br>
            <a:endParaRPr lang="zh-CN" altLang="en-US" sz="2400" b="1"/>
          </a:p>
          <a:p>
            <a:pPr eaLnBrk="1" hangingPunct="1">
              <a:lnSpc>
                <a:spcPct val="80000"/>
              </a:lnSpc>
              <a:buFontTx/>
              <a:buNone/>
            </a:pPr>
            <a:r>
              <a:rPr lang="zh-CN" altLang="en-US" sz="2400" b="1"/>
              <a:t>　　对象的寿命通常随着生成该对象的程序的终止而终止。有时候，可能需要将对象的状态保存下来，在需要时再将对象恢复。我们把对象的这种能记录自己的状态以便将来再生的能力，叫做对象的持续性</a:t>
            </a:r>
            <a:r>
              <a:rPr lang="en-US" altLang="zh-CN" sz="2400" b="1"/>
              <a:t>(persistence)</a:t>
            </a:r>
            <a:r>
              <a:rPr lang="zh-CN" altLang="en-US" sz="2400" b="1"/>
              <a:t>。对象通过写出描述自己状态的数值来记录自己，这个过程叫对象的串行化</a:t>
            </a:r>
            <a:r>
              <a:rPr lang="en-US" altLang="zh-CN" sz="2400" b="1"/>
              <a:t>(Serialization)</a:t>
            </a:r>
            <a:r>
              <a:rPr lang="zh-CN" altLang="en-US" sz="2400" b="1"/>
              <a:t>。</a:t>
            </a:r>
            <a:br>
              <a:rPr lang="zh-CN" altLang="en-US" sz="2400" b="1"/>
            </a:br>
            <a:endParaRPr lang="zh-CN" altLang="en-US" sz="2400" b="1"/>
          </a:p>
          <a:p>
            <a:pPr eaLnBrk="1" hangingPunct="1">
              <a:lnSpc>
                <a:spcPct val="80000"/>
              </a:lnSpc>
              <a:buFontTx/>
              <a:buNone/>
            </a:pPr>
            <a:r>
              <a:rPr lang="en-US" altLang="zh-CN" sz="2400" b="1"/>
              <a:t>2</a:t>
            </a:r>
            <a:r>
              <a:rPr lang="zh-CN" altLang="en-US" sz="2400" b="1"/>
              <a:t>． 串行化的</a:t>
            </a:r>
            <a:r>
              <a:rPr lang="zh-CN" altLang="en-US" sz="2400" b="1">
                <a:solidFill>
                  <a:srgbClr val="FF0000"/>
                </a:solidFill>
                <a:latin typeface="微软雅黑" panose="020B0503020204020204" pitchFamily="34" charset="-122"/>
                <a:ea typeface="微软雅黑" panose="020B0503020204020204" pitchFamily="34" charset="-122"/>
              </a:rPr>
              <a:t>目的</a:t>
            </a:r>
            <a:br>
              <a:rPr lang="zh-CN" altLang="en-US" sz="2400" b="1"/>
            </a:br>
            <a:br>
              <a:rPr lang="zh-CN" altLang="en-US" sz="2400" b="1"/>
            </a:br>
            <a:r>
              <a:rPr lang="zh-CN" altLang="en-US" sz="2400" b="1"/>
              <a:t>    写出对象的状态信息，并遍历该对象对其他对象的引用，递归的序列化所有被引用的其他对象，从而建立一个完整的序列化流。</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Rectangle 3">
            <a:extLst>
              <a:ext uri="{FF2B5EF4-FFF2-40B4-BE49-F238E27FC236}">
                <a16:creationId xmlns:a16="http://schemas.microsoft.com/office/drawing/2014/main" id="{F9A236D1-7E22-45D4-9B7C-5C01AB761BD9}"/>
              </a:ext>
            </a:extLst>
          </p:cNvPr>
          <p:cNvSpPr>
            <a:spLocks noGrp="1" noChangeArrowheads="1"/>
          </p:cNvSpPr>
          <p:nvPr>
            <p:ph type="body" idx="1"/>
          </p:nvPr>
        </p:nvSpPr>
        <p:spPr>
          <a:xfrm>
            <a:off x="287524" y="584200"/>
            <a:ext cx="8568952" cy="5689600"/>
          </a:xfrm>
        </p:spPr>
        <p:txBody>
          <a:bodyPr/>
          <a:lstStyle/>
          <a:p>
            <a:pPr eaLnBrk="1" hangingPunct="1">
              <a:lnSpc>
                <a:spcPct val="80000"/>
              </a:lnSpc>
              <a:buFont typeface="Wingdings" panose="05000000000000000000" pitchFamily="2" charset="2"/>
              <a:buChar char="Ø"/>
            </a:pPr>
            <a:r>
              <a:rPr lang="zh-CN" altLang="en-US" sz="2400" b="1"/>
              <a:t>要序列化一个对象，其所属的类必须实现以下两个接口之一：</a:t>
            </a:r>
          </a:p>
          <a:p>
            <a:pPr eaLnBrk="1" hangingPunct="1">
              <a:lnSpc>
                <a:spcPct val="80000"/>
              </a:lnSpc>
              <a:buFontTx/>
              <a:buNone/>
            </a:pPr>
            <a:r>
              <a:rPr lang="en-US" altLang="zh-CN" sz="2400" b="1">
                <a:solidFill>
                  <a:srgbClr val="FF0000"/>
                </a:solidFill>
              </a:rPr>
              <a:t>java.io.Serializable</a:t>
            </a:r>
          </a:p>
          <a:p>
            <a:pPr eaLnBrk="1" hangingPunct="1">
              <a:lnSpc>
                <a:spcPct val="80000"/>
              </a:lnSpc>
              <a:buFontTx/>
              <a:buNone/>
            </a:pPr>
            <a:r>
              <a:rPr lang="en-US" altLang="zh-CN" sz="2400" b="1">
                <a:solidFill>
                  <a:srgbClr val="FF0000"/>
                </a:solidFill>
              </a:rPr>
              <a:t>java.io.Externalizable</a:t>
            </a:r>
          </a:p>
          <a:p>
            <a:pPr eaLnBrk="1" hangingPunct="1">
              <a:lnSpc>
                <a:spcPct val="80000"/>
              </a:lnSpc>
              <a:buFontTx/>
              <a:buNone/>
            </a:pPr>
            <a:endParaRPr lang="en-US" altLang="zh-CN" sz="2400" b="1"/>
          </a:p>
          <a:p>
            <a:pPr eaLnBrk="1" hangingPunct="1">
              <a:lnSpc>
                <a:spcPct val="80000"/>
              </a:lnSpc>
              <a:buFontTx/>
              <a:buNone/>
            </a:pPr>
            <a:r>
              <a:rPr lang="en-US" altLang="zh-CN" sz="2400" b="1"/>
              <a:t>  1</a:t>
            </a:r>
            <a:r>
              <a:rPr lang="zh-CN" altLang="en-US" sz="2400" b="1"/>
              <a:t>． 定义一个可串行化对象</a:t>
            </a:r>
            <a:br>
              <a:rPr lang="zh-CN" altLang="en-US" sz="2400" b="1"/>
            </a:br>
            <a:endParaRPr lang="zh-CN" altLang="en-US" sz="2400" b="1"/>
          </a:p>
          <a:p>
            <a:pPr eaLnBrk="1" hangingPunct="1">
              <a:lnSpc>
                <a:spcPct val="80000"/>
              </a:lnSpc>
              <a:buFontTx/>
              <a:buNone/>
            </a:pPr>
            <a:r>
              <a:rPr lang="zh-CN" altLang="en-US" sz="2400" b="1"/>
              <a:t>  </a:t>
            </a:r>
            <a:r>
              <a:rPr lang="en-US" altLang="zh-CN" sz="2400" b="1"/>
              <a:t>2</a:t>
            </a:r>
            <a:r>
              <a:rPr lang="zh-CN" altLang="en-US" sz="2400" b="1"/>
              <a:t>． 构造对象的输入</a:t>
            </a:r>
            <a:r>
              <a:rPr lang="en-US" altLang="zh-CN" sz="2400" b="1"/>
              <a:t>/</a:t>
            </a:r>
            <a:r>
              <a:rPr lang="zh-CN" altLang="en-US" sz="2400" b="1"/>
              <a:t>输出流</a:t>
            </a:r>
            <a:br>
              <a:rPr lang="zh-CN" altLang="en-US" sz="2400" b="1"/>
            </a:br>
            <a:endParaRPr lang="zh-CN" altLang="en-US" sz="2400" b="1"/>
          </a:p>
          <a:p>
            <a:pPr eaLnBrk="1" hangingPunct="1">
              <a:lnSpc>
                <a:spcPct val="80000"/>
              </a:lnSpc>
              <a:buFontTx/>
              <a:buNone/>
            </a:pPr>
            <a:r>
              <a:rPr lang="zh-CN" altLang="en-US" sz="2400" b="1"/>
              <a:t>　</a:t>
            </a:r>
            <a:r>
              <a:rPr lang="zh-CN" altLang="en-US" sz="2000" b="1"/>
              <a:t>在下面这个例子中，我们首先定义一个类</a:t>
            </a:r>
            <a:r>
              <a:rPr lang="en-US" altLang="zh-CN" sz="2000" b="1"/>
              <a:t>Employee</a:t>
            </a:r>
            <a:r>
              <a:rPr lang="zh-CN" altLang="en-US" sz="2000" b="1"/>
              <a:t>，实现了 </a:t>
            </a:r>
            <a:r>
              <a:rPr lang="en-US" altLang="zh-CN" sz="2000" b="1"/>
              <a:t>Serializable</a:t>
            </a:r>
            <a:r>
              <a:rPr lang="zh-CN" altLang="en-US" sz="2000" b="1"/>
              <a:t>接口，然后通过对象输出流的</a:t>
            </a:r>
            <a:r>
              <a:rPr lang="en-US" altLang="zh-CN" sz="2000" b="1"/>
              <a:t>writeObject()</a:t>
            </a:r>
            <a:r>
              <a:rPr lang="zh-CN" altLang="en-US" sz="2000" b="1"/>
              <a:t>方法将</a:t>
            </a:r>
            <a:r>
              <a:rPr lang="en-US" altLang="zh-CN" sz="2000" b="1"/>
              <a:t>Employee</a:t>
            </a:r>
            <a:r>
              <a:rPr lang="zh-CN" altLang="en-US" sz="2000" b="1"/>
              <a:t>对象保存到文件</a:t>
            </a:r>
            <a:r>
              <a:rPr lang="en-US" altLang="zh-CN" sz="2000" b="1"/>
              <a:t>data.ser</a:t>
            </a:r>
            <a:r>
              <a:rPr lang="zh-CN" altLang="en-US" sz="2000" b="1"/>
              <a:t>中。之后，通过对象输入流的</a:t>
            </a:r>
            <a:r>
              <a:rPr lang="en-US" altLang="zh-CN" sz="2000" b="1"/>
              <a:t>readObject()</a:t>
            </a:r>
            <a:r>
              <a:rPr lang="zh-CN" altLang="en-US" sz="2000" b="1"/>
              <a:t>方法从文件</a:t>
            </a:r>
            <a:r>
              <a:rPr lang="en-US" altLang="zh-CN" sz="2000" b="1"/>
              <a:t>data.ser</a:t>
            </a:r>
            <a:r>
              <a:rPr lang="zh-CN" altLang="en-US" sz="2000" b="1"/>
              <a:t>中读出保存下来的</a:t>
            </a:r>
            <a:r>
              <a:rPr lang="en-US" altLang="zh-CN" sz="2000" b="1"/>
              <a:t>Employee</a:t>
            </a:r>
            <a:r>
              <a:rPr lang="zh-CN" altLang="en-US" sz="2000" b="1"/>
              <a:t>对象。 </a:t>
            </a:r>
          </a:p>
          <a:p>
            <a:pPr eaLnBrk="1" hangingPunct="1">
              <a:lnSpc>
                <a:spcPct val="80000"/>
              </a:lnSpc>
              <a:buFontTx/>
              <a:buNone/>
            </a:pPr>
            <a:endParaRPr lang="zh-CN" altLang="en-US" sz="2400" b="1"/>
          </a:p>
          <a:p>
            <a:pPr eaLnBrk="1" hangingPunct="1">
              <a:lnSpc>
                <a:spcPct val="80000"/>
              </a:lnSpc>
              <a:buFontTx/>
              <a:buNone/>
            </a:pPr>
            <a:endParaRPr lang="zh-CN" altLang="en-US" sz="2400" b="1"/>
          </a:p>
          <a:p>
            <a:pPr eaLnBrk="1" hangingPunct="1">
              <a:lnSpc>
                <a:spcPct val="80000"/>
              </a:lnSpc>
              <a:buFont typeface="Wingdings" panose="05000000000000000000" pitchFamily="2" charset="2"/>
              <a:buChar char="ü"/>
            </a:pPr>
            <a:r>
              <a:rPr lang="en-US" altLang="zh-CN" sz="2400" b="1">
                <a:solidFill>
                  <a:srgbClr val="0000CC"/>
                </a:solidFill>
              </a:rPr>
              <a:t>java.io.ObjectOutputStream/ObjectInputStream</a:t>
            </a:r>
            <a:r>
              <a:rPr lang="zh-CN" altLang="en-US" sz="2400" b="1">
                <a:solidFill>
                  <a:srgbClr val="0000CC"/>
                </a:solidFill>
              </a:rPr>
              <a:t>类</a:t>
            </a:r>
            <a:r>
              <a:rPr lang="zh-CN" altLang="en-US" sz="2400" b="1"/>
              <a:t>分别提供了对象的序列化和反序列化功能。</a:t>
            </a:r>
          </a:p>
          <a:p>
            <a:pPr eaLnBrk="1" hangingPunct="1">
              <a:lnSpc>
                <a:spcPct val="80000"/>
              </a:lnSpc>
              <a:buFontTx/>
              <a:buNone/>
            </a:pPr>
            <a:endParaRPr lang="zh-CN" altLang="en-US" sz="2400" b="1"/>
          </a:p>
          <a:p>
            <a:pPr eaLnBrk="1" hangingPunct="1">
              <a:lnSpc>
                <a:spcPct val="80000"/>
              </a:lnSpc>
              <a:buFontTx/>
              <a:buNone/>
            </a:pPr>
            <a:endParaRPr lang="en-US" altLang="zh-CN" sz="2400" b="1"/>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Rectangle 3">
            <a:extLst>
              <a:ext uri="{FF2B5EF4-FFF2-40B4-BE49-F238E27FC236}">
                <a16:creationId xmlns:a16="http://schemas.microsoft.com/office/drawing/2014/main" id="{3B5F55FD-2157-4E9D-B66F-9CBA8A2A9922}"/>
              </a:ext>
            </a:extLst>
          </p:cNvPr>
          <p:cNvSpPr>
            <a:spLocks noGrp="1" noChangeArrowheads="1"/>
          </p:cNvSpPr>
          <p:nvPr>
            <p:ph type="body" idx="1"/>
          </p:nvPr>
        </p:nvSpPr>
        <p:spPr>
          <a:xfrm>
            <a:off x="323850" y="631825"/>
            <a:ext cx="8569325" cy="4525963"/>
          </a:xfrm>
        </p:spPr>
        <p:txBody>
          <a:bodyPr/>
          <a:lstStyle/>
          <a:p>
            <a:pPr eaLnBrk="1" hangingPunct="1">
              <a:lnSpc>
                <a:spcPct val="80000"/>
              </a:lnSpc>
              <a:buFontTx/>
              <a:buNone/>
              <a:defRPr/>
            </a:pPr>
            <a:r>
              <a:rPr lang="en-US" altLang="zh-CN" sz="2200" b="1" dirty="0">
                <a:latin typeface="+mj-lt"/>
              </a:rPr>
              <a:t>    public int </a:t>
            </a:r>
            <a:r>
              <a:rPr lang="en-US" altLang="zh-CN" sz="2200" b="1" dirty="0" err="1">
                <a:latin typeface="+mj-lt"/>
              </a:rPr>
              <a:t>getAge</a:t>
            </a:r>
            <a:r>
              <a:rPr lang="en-US" altLang="zh-CN" sz="2200" b="1" dirty="0">
                <a:latin typeface="+mj-lt"/>
              </a:rPr>
              <a:t>(){</a:t>
            </a:r>
          </a:p>
          <a:p>
            <a:pPr eaLnBrk="1" hangingPunct="1">
              <a:lnSpc>
                <a:spcPct val="80000"/>
              </a:lnSpc>
              <a:buFontTx/>
              <a:buNone/>
              <a:defRPr/>
            </a:pPr>
            <a:r>
              <a:rPr lang="en-US" altLang="zh-CN" sz="2200" b="1" dirty="0">
                <a:latin typeface="+mj-lt"/>
              </a:rPr>
              <a:t>		return age;</a:t>
            </a:r>
          </a:p>
          <a:p>
            <a:pPr eaLnBrk="1" hangingPunct="1">
              <a:lnSpc>
                <a:spcPct val="80000"/>
              </a:lnSpc>
              <a:buFontTx/>
              <a:buNone/>
              <a:defRPr/>
            </a:pPr>
            <a:r>
              <a:rPr lang="en-US" altLang="zh-CN" sz="2200" b="1" dirty="0">
                <a:latin typeface="+mj-lt"/>
              </a:rPr>
              <a:t>	}</a:t>
            </a:r>
          </a:p>
          <a:p>
            <a:pPr eaLnBrk="1" hangingPunct="1">
              <a:lnSpc>
                <a:spcPct val="80000"/>
              </a:lnSpc>
              <a:buFontTx/>
              <a:buNone/>
              <a:defRPr/>
            </a:pPr>
            <a:r>
              <a:rPr lang="en-US" altLang="zh-CN" sz="2200" b="1" dirty="0">
                <a:latin typeface="+mj-lt"/>
              </a:rPr>
              <a:t>	public void </a:t>
            </a:r>
            <a:r>
              <a:rPr lang="en-US" altLang="zh-CN" sz="2200" b="1" dirty="0" err="1">
                <a:latin typeface="+mj-lt"/>
              </a:rPr>
              <a:t>setDept</a:t>
            </a:r>
            <a:r>
              <a:rPr lang="en-US" altLang="zh-CN" sz="2200" b="1" dirty="0">
                <a:latin typeface="+mj-lt"/>
              </a:rPr>
              <a:t>(String dept) {</a:t>
            </a:r>
          </a:p>
          <a:p>
            <a:pPr eaLnBrk="1" hangingPunct="1">
              <a:lnSpc>
                <a:spcPct val="80000"/>
              </a:lnSpc>
              <a:buFontTx/>
              <a:buNone/>
              <a:defRPr/>
            </a:pPr>
            <a:r>
              <a:rPr lang="en-US" altLang="zh-CN" sz="2200" b="1" dirty="0">
                <a:latin typeface="+mj-lt"/>
              </a:rPr>
              <a:t>		</a:t>
            </a:r>
            <a:r>
              <a:rPr lang="en-US" altLang="zh-CN" sz="2200" b="1" dirty="0" err="1">
                <a:latin typeface="+mj-lt"/>
              </a:rPr>
              <a:t>this.dept</a:t>
            </a:r>
            <a:r>
              <a:rPr lang="en-US" altLang="zh-CN" sz="2200" b="1" dirty="0">
                <a:latin typeface="+mj-lt"/>
              </a:rPr>
              <a:t> = dept;</a:t>
            </a:r>
          </a:p>
          <a:p>
            <a:pPr eaLnBrk="1" hangingPunct="1">
              <a:lnSpc>
                <a:spcPct val="80000"/>
              </a:lnSpc>
              <a:buFontTx/>
              <a:buNone/>
              <a:defRPr/>
            </a:pPr>
            <a:r>
              <a:rPr lang="en-US" altLang="zh-CN" sz="2200" b="1" dirty="0">
                <a:latin typeface="+mj-lt"/>
              </a:rPr>
              <a:t>	}</a:t>
            </a:r>
          </a:p>
          <a:p>
            <a:pPr eaLnBrk="1" hangingPunct="1">
              <a:lnSpc>
                <a:spcPct val="80000"/>
              </a:lnSpc>
              <a:buFontTx/>
              <a:buNone/>
              <a:defRPr/>
            </a:pPr>
            <a:r>
              <a:rPr lang="en-US" altLang="zh-CN" sz="2200" b="1" dirty="0">
                <a:latin typeface="+mj-lt"/>
              </a:rPr>
              <a:t>	public String </a:t>
            </a:r>
            <a:r>
              <a:rPr lang="en-US" altLang="zh-CN" sz="2200" b="1" dirty="0" err="1">
                <a:latin typeface="+mj-lt"/>
              </a:rPr>
              <a:t>getDept</a:t>
            </a:r>
            <a:r>
              <a:rPr lang="en-US" altLang="zh-CN" sz="2200" b="1" dirty="0">
                <a:latin typeface="+mj-lt"/>
              </a:rPr>
              <a:t>() {</a:t>
            </a:r>
          </a:p>
          <a:p>
            <a:pPr eaLnBrk="1" hangingPunct="1">
              <a:lnSpc>
                <a:spcPct val="80000"/>
              </a:lnSpc>
              <a:buFontTx/>
              <a:buNone/>
              <a:defRPr/>
            </a:pPr>
            <a:r>
              <a:rPr lang="en-US" altLang="zh-CN" sz="2200" b="1" dirty="0">
                <a:latin typeface="+mj-lt"/>
              </a:rPr>
              <a:t>		return dept;</a:t>
            </a:r>
          </a:p>
          <a:p>
            <a:pPr eaLnBrk="1" hangingPunct="1">
              <a:lnSpc>
                <a:spcPct val="80000"/>
              </a:lnSpc>
              <a:buFontTx/>
              <a:buNone/>
              <a:defRPr/>
            </a:pPr>
            <a:r>
              <a:rPr lang="en-US" altLang="zh-CN" sz="2200" b="1" dirty="0">
                <a:latin typeface="+mj-lt"/>
              </a:rPr>
              <a:t>	}</a:t>
            </a:r>
          </a:p>
          <a:p>
            <a:pPr eaLnBrk="1" hangingPunct="1">
              <a:lnSpc>
                <a:spcPct val="80000"/>
              </a:lnSpc>
              <a:buFontTx/>
              <a:buNone/>
              <a:defRPr/>
            </a:pPr>
            <a:r>
              <a:rPr lang="en-US" altLang="zh-CN" sz="2200" b="1" dirty="0">
                <a:latin typeface="+mj-lt"/>
              </a:rPr>
              <a:t>	public void </a:t>
            </a:r>
            <a:r>
              <a:rPr lang="en-US" altLang="zh-CN" sz="2200" b="1" dirty="0" err="1">
                <a:latin typeface="+mj-lt"/>
              </a:rPr>
              <a:t>showInfo</a:t>
            </a:r>
            <a:r>
              <a:rPr lang="en-US" altLang="zh-CN" sz="2200" b="1" dirty="0">
                <a:latin typeface="+mj-lt"/>
              </a:rPr>
              <a:t>() {</a:t>
            </a:r>
          </a:p>
          <a:p>
            <a:pPr eaLnBrk="1" hangingPunct="1">
              <a:lnSpc>
                <a:spcPct val="80000"/>
              </a:lnSpc>
              <a:buFontTx/>
              <a:buNone/>
              <a:defRPr/>
            </a:pPr>
            <a:r>
              <a:rPr lang="en-US" altLang="zh-CN" sz="2200" b="1" dirty="0">
                <a:latin typeface="+mj-lt"/>
              </a:rPr>
              <a:t>		</a:t>
            </a:r>
            <a:r>
              <a:rPr lang="en-US" altLang="zh-CN" sz="2200" b="1" dirty="0" err="1">
                <a:latin typeface="+mj-lt"/>
              </a:rPr>
              <a:t>System.out.println</a:t>
            </a:r>
            <a:r>
              <a:rPr lang="en-US" altLang="zh-CN" sz="2200" b="1" dirty="0">
                <a:latin typeface="+mj-lt"/>
              </a:rPr>
              <a:t>("name:" + name </a:t>
            </a:r>
            <a:r>
              <a:rPr lang="en-US" altLang="zh-CN" sz="2200" b="1">
                <a:latin typeface="+mj-lt"/>
              </a:rPr>
              <a:t>+ </a:t>
            </a:r>
          </a:p>
          <a:p>
            <a:pPr eaLnBrk="1" hangingPunct="1">
              <a:lnSpc>
                <a:spcPct val="80000"/>
              </a:lnSpc>
              <a:buFontTx/>
              <a:buNone/>
              <a:defRPr/>
            </a:pPr>
            <a:r>
              <a:rPr lang="en-US" altLang="zh-CN" sz="2200" b="1">
                <a:latin typeface="+mj-lt"/>
              </a:rPr>
              <a:t>			"\</a:t>
            </a:r>
            <a:r>
              <a:rPr lang="en-US" altLang="zh-CN" sz="2200" b="1" dirty="0" err="1">
                <a:latin typeface="+mj-lt"/>
              </a:rPr>
              <a:t>tage</a:t>
            </a:r>
            <a:r>
              <a:rPr lang="en-US" altLang="zh-CN" sz="2200" b="1" dirty="0">
                <a:latin typeface="+mj-lt"/>
              </a:rPr>
              <a:t>:" + "\</a:t>
            </a:r>
            <a:r>
              <a:rPr lang="en-US" altLang="zh-CN" sz="2200" b="1" dirty="0" err="1">
                <a:latin typeface="+mj-lt"/>
              </a:rPr>
              <a:t>tdept</a:t>
            </a:r>
            <a:r>
              <a:rPr lang="en-US" altLang="zh-CN" sz="2200" b="1" dirty="0">
                <a:latin typeface="+mj-lt"/>
              </a:rPr>
              <a:t>:" + dept);</a:t>
            </a:r>
          </a:p>
          <a:p>
            <a:pPr eaLnBrk="1" hangingPunct="1">
              <a:lnSpc>
                <a:spcPct val="80000"/>
              </a:lnSpc>
              <a:buFontTx/>
              <a:buNone/>
              <a:defRPr/>
            </a:pPr>
            <a:r>
              <a:rPr lang="en-US" altLang="zh-CN" sz="2200" b="1" dirty="0">
                <a:latin typeface="+mj-lt"/>
              </a:rPr>
              <a:t>	}</a:t>
            </a:r>
          </a:p>
          <a:p>
            <a:pPr eaLnBrk="1" hangingPunct="1">
              <a:lnSpc>
                <a:spcPct val="80000"/>
              </a:lnSpc>
              <a:buFontTx/>
              <a:buNone/>
              <a:defRPr/>
            </a:pPr>
            <a:r>
              <a:rPr lang="en-US" altLang="zh-CN" sz="2200" b="1" dirty="0">
                <a:latin typeface="+mj-lt"/>
              </a:rPr>
              <a:t>}</a:t>
            </a:r>
          </a:p>
          <a:p>
            <a:pPr eaLnBrk="1" hangingPunct="1">
              <a:lnSpc>
                <a:spcPct val="80000"/>
              </a:lnSpc>
              <a:buFontTx/>
              <a:buNone/>
              <a:defRPr/>
            </a:pPr>
            <a:endParaRPr lang="en-US" altLang="zh-CN" sz="2400" dirty="0"/>
          </a:p>
          <a:p>
            <a:pPr eaLnBrk="1" hangingPunct="1">
              <a:lnSpc>
                <a:spcPct val="80000"/>
              </a:lnSpc>
              <a:buFontTx/>
              <a:buNone/>
              <a:defRPr/>
            </a:pPr>
            <a:endParaRPr lang="en-US" altLang="zh-CN" sz="2400" dirty="0"/>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3">
            <a:extLst>
              <a:ext uri="{FF2B5EF4-FFF2-40B4-BE49-F238E27FC236}">
                <a16:creationId xmlns:a16="http://schemas.microsoft.com/office/drawing/2014/main" id="{CFAC73BC-B724-49C5-B91F-0D968E9D409C}"/>
              </a:ext>
            </a:extLst>
          </p:cNvPr>
          <p:cNvSpPr>
            <a:spLocks noGrp="1" noChangeArrowheads="1"/>
          </p:cNvSpPr>
          <p:nvPr>
            <p:ph type="body" idx="1"/>
          </p:nvPr>
        </p:nvSpPr>
        <p:spPr>
          <a:xfrm>
            <a:off x="250825" y="333375"/>
            <a:ext cx="8686800" cy="6524625"/>
          </a:xfrm>
        </p:spPr>
        <p:txBody>
          <a:bodyPr/>
          <a:lstStyle/>
          <a:p>
            <a:pPr eaLnBrk="1" hangingPunct="1">
              <a:lnSpc>
                <a:spcPct val="80000"/>
              </a:lnSpc>
              <a:buFontTx/>
              <a:buNone/>
            </a:pPr>
            <a:r>
              <a:rPr lang="en-US" altLang="zh-CN" sz="2200" b="1">
                <a:solidFill>
                  <a:srgbClr val="FF0000"/>
                </a:solidFill>
              </a:rPr>
              <a:t>2</a:t>
            </a:r>
            <a:r>
              <a:rPr lang="zh-CN" altLang="en-US" sz="2200" b="1">
                <a:solidFill>
                  <a:srgbClr val="FF0000"/>
                </a:solidFill>
              </a:rPr>
              <a:t>． 构造对象的输入</a:t>
            </a:r>
            <a:r>
              <a:rPr lang="en-US" altLang="zh-CN" sz="2200" b="1">
                <a:solidFill>
                  <a:srgbClr val="FF0000"/>
                </a:solidFill>
              </a:rPr>
              <a:t>/</a:t>
            </a:r>
            <a:r>
              <a:rPr lang="zh-CN" altLang="en-US" sz="2200" b="1">
                <a:solidFill>
                  <a:srgbClr val="FF0000"/>
                </a:solidFill>
              </a:rPr>
              <a:t>输出流</a:t>
            </a:r>
            <a:br>
              <a:rPr lang="zh-CN" altLang="en-US" sz="2200" b="1"/>
            </a:br>
            <a:r>
              <a:rPr lang="zh-CN" altLang="en-US" sz="2200" b="1"/>
              <a:t>要串行化一个对象，必须与一定的对象输入</a:t>
            </a:r>
            <a:r>
              <a:rPr lang="en-US" altLang="zh-CN" sz="2200" b="1"/>
              <a:t>/</a:t>
            </a:r>
            <a:r>
              <a:rPr lang="zh-CN" altLang="en-US" sz="2200" b="1"/>
              <a:t>输出流联系起来，通过对象输出流将对象状态保存下来，再通过对象输入流将对象状态恢复。</a:t>
            </a:r>
            <a:br>
              <a:rPr lang="zh-CN" altLang="en-US" sz="2200" b="1"/>
            </a:br>
            <a:endParaRPr lang="zh-CN" altLang="en-US" sz="2200" b="1"/>
          </a:p>
          <a:p>
            <a:pPr eaLnBrk="1" hangingPunct="1">
              <a:lnSpc>
                <a:spcPct val="80000"/>
              </a:lnSpc>
              <a:buFontTx/>
              <a:buNone/>
            </a:pPr>
            <a:r>
              <a:rPr lang="en-US" altLang="zh-CN" sz="2200" b="1"/>
              <a:t>import java.io.*;</a:t>
            </a:r>
          </a:p>
          <a:p>
            <a:pPr eaLnBrk="1" hangingPunct="1">
              <a:lnSpc>
                <a:spcPct val="80000"/>
              </a:lnSpc>
              <a:buFontTx/>
              <a:buNone/>
            </a:pPr>
            <a:r>
              <a:rPr lang="en-US" altLang="zh-CN" sz="2200" b="1"/>
              <a:t>public class WriteObject {</a:t>
            </a:r>
          </a:p>
          <a:p>
            <a:pPr eaLnBrk="1" hangingPunct="1">
              <a:lnSpc>
                <a:spcPct val="80000"/>
              </a:lnSpc>
              <a:buFontTx/>
              <a:buNone/>
            </a:pPr>
            <a:r>
              <a:rPr lang="en-US" altLang="zh-CN" sz="2200" b="1"/>
              <a:t>	public static void main(String [ ] args) {</a:t>
            </a:r>
          </a:p>
          <a:p>
            <a:pPr eaLnBrk="1" hangingPunct="1">
              <a:lnSpc>
                <a:spcPct val="80000"/>
              </a:lnSpc>
              <a:buFontTx/>
              <a:buNone/>
            </a:pPr>
            <a:r>
              <a:rPr lang="en-US" altLang="zh-CN" sz="2200" b="1"/>
              <a:t>	try{</a:t>
            </a:r>
          </a:p>
          <a:p>
            <a:pPr eaLnBrk="1" hangingPunct="1">
              <a:lnSpc>
                <a:spcPct val="80000"/>
              </a:lnSpc>
              <a:buFontTx/>
              <a:buNone/>
            </a:pPr>
            <a:r>
              <a:rPr lang="en-US" altLang="zh-CN" sz="2200" b="1"/>
              <a:t>	FileOutputStream fos = new FileOutputStream(</a:t>
            </a:r>
            <a:r>
              <a:rPr lang="en-US" altLang="zh-CN" sz="2200" b="1">
                <a:solidFill>
                  <a:srgbClr val="0000CC"/>
                </a:solidFill>
              </a:rPr>
              <a:t>"data.ser");</a:t>
            </a:r>
          </a:p>
          <a:p>
            <a:pPr eaLnBrk="1" hangingPunct="1">
              <a:lnSpc>
                <a:spcPct val="80000"/>
              </a:lnSpc>
              <a:buFontTx/>
              <a:buNone/>
            </a:pPr>
            <a:r>
              <a:rPr lang="en-US" altLang="zh-CN" sz="2200" b="1">
                <a:solidFill>
                  <a:srgbClr val="0000CC"/>
                </a:solidFill>
              </a:rPr>
              <a:t>	ObjectOutputStream oos = new ObjectOutputStream(fos);</a:t>
            </a:r>
          </a:p>
          <a:p>
            <a:pPr eaLnBrk="1" hangingPunct="1">
              <a:lnSpc>
                <a:spcPct val="80000"/>
              </a:lnSpc>
              <a:buFontTx/>
              <a:buNone/>
            </a:pPr>
            <a:endParaRPr lang="en-US" altLang="zh-CN" sz="2200" b="1">
              <a:solidFill>
                <a:srgbClr val="0000CC"/>
              </a:solidFill>
            </a:endParaRPr>
          </a:p>
          <a:p>
            <a:pPr eaLnBrk="1" hangingPunct="1">
              <a:lnSpc>
                <a:spcPct val="80000"/>
              </a:lnSpc>
              <a:buFontTx/>
              <a:buNone/>
            </a:pPr>
            <a:r>
              <a:rPr lang="en-US" altLang="zh-CN" sz="2200" b="1"/>
              <a:t>		</a:t>
            </a:r>
            <a:r>
              <a:rPr lang="en-US" altLang="zh-CN" sz="2200" b="1">
                <a:solidFill>
                  <a:srgbClr val="0000CC"/>
                </a:solidFill>
              </a:rPr>
              <a:t>oos.</a:t>
            </a:r>
            <a:r>
              <a:rPr lang="en-US" altLang="zh-CN" sz="2200" b="1">
                <a:solidFill>
                  <a:srgbClr val="FF6600"/>
                </a:solidFill>
              </a:rPr>
              <a:t>writeObject</a:t>
            </a:r>
            <a:r>
              <a:rPr lang="en-US" altLang="zh-CN" sz="2200" b="1">
                <a:solidFill>
                  <a:srgbClr val="0000CC"/>
                </a:solidFill>
              </a:rPr>
              <a:t>(new Employee("</a:t>
            </a:r>
            <a:r>
              <a:rPr lang="zh-CN" altLang="en-US" sz="2200" b="1">
                <a:solidFill>
                  <a:srgbClr val="0000CC"/>
                </a:solidFill>
              </a:rPr>
              <a:t>张三</a:t>
            </a:r>
            <a:r>
              <a:rPr lang="en-US" altLang="zh-CN" sz="2200" b="1">
                <a:solidFill>
                  <a:srgbClr val="0000CC"/>
                </a:solidFill>
              </a:rPr>
              <a:t>",28,"</a:t>
            </a:r>
            <a:r>
              <a:rPr lang="zh-CN" altLang="en-US" sz="2200" b="1">
                <a:solidFill>
                  <a:srgbClr val="0000CC"/>
                </a:solidFill>
              </a:rPr>
              <a:t>市场部</a:t>
            </a:r>
            <a:r>
              <a:rPr lang="en-US" altLang="zh-CN" sz="2200" b="1">
                <a:solidFill>
                  <a:srgbClr val="0000CC"/>
                </a:solidFill>
              </a:rPr>
              <a:t>"));</a:t>
            </a:r>
          </a:p>
          <a:p>
            <a:pPr eaLnBrk="1" hangingPunct="1">
              <a:lnSpc>
                <a:spcPct val="80000"/>
              </a:lnSpc>
              <a:buFontTx/>
              <a:buNone/>
            </a:pPr>
            <a:r>
              <a:rPr lang="en-US" altLang="zh-CN" sz="2200" b="1">
                <a:solidFill>
                  <a:srgbClr val="0000CC"/>
                </a:solidFill>
              </a:rPr>
              <a:t>            oos.</a:t>
            </a:r>
            <a:r>
              <a:rPr lang="en-US" altLang="zh-CN" sz="2200" b="1">
                <a:solidFill>
                  <a:srgbClr val="FF6600"/>
                </a:solidFill>
              </a:rPr>
              <a:t>writeObject</a:t>
            </a:r>
            <a:r>
              <a:rPr lang="en-US" altLang="zh-CN" sz="2200" b="1">
                <a:solidFill>
                  <a:srgbClr val="0000CC"/>
                </a:solidFill>
              </a:rPr>
              <a:t>(new Employee("</a:t>
            </a:r>
            <a:r>
              <a:rPr lang="zh-CN" altLang="en-US" sz="2200" b="1">
                <a:solidFill>
                  <a:srgbClr val="0000CC"/>
                </a:solidFill>
              </a:rPr>
              <a:t>李四</a:t>
            </a:r>
            <a:r>
              <a:rPr lang="en-US" altLang="zh-CN" sz="2200" b="1">
                <a:solidFill>
                  <a:srgbClr val="0000CC"/>
                </a:solidFill>
              </a:rPr>
              <a:t>",28,"</a:t>
            </a:r>
            <a:r>
              <a:rPr lang="zh-CN" altLang="en-US" sz="2200" b="1">
                <a:solidFill>
                  <a:srgbClr val="0000CC"/>
                </a:solidFill>
              </a:rPr>
              <a:t>技术部</a:t>
            </a:r>
            <a:r>
              <a:rPr lang="en-US" altLang="zh-CN" sz="2200" b="1">
                <a:solidFill>
                  <a:srgbClr val="0000CC"/>
                </a:solidFill>
              </a:rPr>
              <a:t>"));</a:t>
            </a:r>
          </a:p>
          <a:p>
            <a:pPr eaLnBrk="1" hangingPunct="1">
              <a:lnSpc>
                <a:spcPct val="80000"/>
              </a:lnSpc>
              <a:buFontTx/>
              <a:buNone/>
            </a:pPr>
            <a:r>
              <a:rPr lang="en-US" altLang="zh-CN" sz="2200" b="1"/>
              <a:t>		oos.close();</a:t>
            </a:r>
          </a:p>
          <a:p>
            <a:pPr eaLnBrk="1" hangingPunct="1">
              <a:lnSpc>
                <a:spcPct val="80000"/>
              </a:lnSpc>
              <a:buFontTx/>
              <a:buNone/>
            </a:pPr>
            <a:r>
              <a:rPr lang="en-US" altLang="zh-CN" sz="2200" b="1"/>
              <a:t>	} catch(IOException e) {</a:t>
            </a:r>
          </a:p>
          <a:p>
            <a:pPr eaLnBrk="1" hangingPunct="1">
              <a:lnSpc>
                <a:spcPct val="80000"/>
              </a:lnSpc>
              <a:buFontTx/>
              <a:buNone/>
            </a:pPr>
            <a:r>
              <a:rPr lang="en-US" altLang="zh-CN" sz="2200" b="1"/>
              <a:t>		e.printStackTrace();</a:t>
            </a:r>
          </a:p>
          <a:p>
            <a:pPr eaLnBrk="1" hangingPunct="1">
              <a:lnSpc>
                <a:spcPct val="80000"/>
              </a:lnSpc>
              <a:buFontTx/>
              <a:buNone/>
            </a:pPr>
            <a:r>
              <a:rPr lang="en-US" altLang="zh-CN" sz="2200" b="1"/>
              <a:t>	}</a:t>
            </a:r>
          </a:p>
          <a:p>
            <a:pPr eaLnBrk="1" hangingPunct="1">
              <a:lnSpc>
                <a:spcPct val="80000"/>
              </a:lnSpc>
              <a:buFontTx/>
              <a:buNone/>
            </a:pPr>
            <a:r>
              <a:rPr lang="en-US" altLang="zh-CN" sz="2200" b="1"/>
              <a:t>    }</a:t>
            </a:r>
          </a:p>
          <a:p>
            <a:pPr eaLnBrk="1" hangingPunct="1">
              <a:lnSpc>
                <a:spcPct val="80000"/>
              </a:lnSpc>
              <a:buFontTx/>
              <a:buNone/>
            </a:pPr>
            <a:r>
              <a:rPr lang="en-US" altLang="zh-CN" sz="2200" b="1"/>
              <a:t>}</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a:extLst>
              <a:ext uri="{FF2B5EF4-FFF2-40B4-BE49-F238E27FC236}">
                <a16:creationId xmlns:a16="http://schemas.microsoft.com/office/drawing/2014/main" id="{BEEA61C5-80EF-40C8-A5A1-E241D2531874}"/>
              </a:ext>
            </a:extLst>
          </p:cNvPr>
          <p:cNvSpPr>
            <a:spLocks noGrp="1" noChangeArrowheads="1"/>
          </p:cNvSpPr>
          <p:nvPr>
            <p:ph type="title"/>
          </p:nvPr>
        </p:nvSpPr>
        <p:spPr>
          <a:xfrm>
            <a:off x="179512" y="415205"/>
            <a:ext cx="8229600" cy="1143000"/>
          </a:xfrm>
        </p:spPr>
        <p:txBody>
          <a:bodyPr/>
          <a:lstStyle/>
          <a:p>
            <a:pPr eaLnBrk="1" hangingPunct="1"/>
            <a:r>
              <a:rPr lang="en-US" altLang="zh-CN" sz="3200" b="1"/>
              <a:t>1. I/O</a:t>
            </a:r>
            <a:r>
              <a:rPr lang="zh-CN" altLang="en-US" sz="3200" b="1"/>
              <a:t>流概念</a:t>
            </a:r>
          </a:p>
        </p:txBody>
      </p:sp>
      <p:sp>
        <p:nvSpPr>
          <p:cNvPr id="5123" name="Rectangle 3">
            <a:extLst>
              <a:ext uri="{FF2B5EF4-FFF2-40B4-BE49-F238E27FC236}">
                <a16:creationId xmlns:a16="http://schemas.microsoft.com/office/drawing/2014/main" id="{736B61D0-2752-435E-8E5C-0238086060F3}"/>
              </a:ext>
            </a:extLst>
          </p:cNvPr>
          <p:cNvSpPr>
            <a:spLocks noGrp="1" noChangeArrowheads="1"/>
          </p:cNvSpPr>
          <p:nvPr>
            <p:ph type="body" idx="1"/>
          </p:nvPr>
        </p:nvSpPr>
        <p:spPr>
          <a:xfrm>
            <a:off x="323528" y="1988840"/>
            <a:ext cx="8229600" cy="4525963"/>
          </a:xfrm>
        </p:spPr>
        <p:txBody>
          <a:bodyPr/>
          <a:lstStyle/>
          <a:p>
            <a:pPr eaLnBrk="1" hangingPunct="1"/>
            <a:r>
              <a:rPr lang="zh-CN" altLang="en-US" sz="2400" b="1"/>
              <a:t>大多数应用程序都需要与外部设备进行数据交换，最常见的外部设备包含磁盘和网络，</a:t>
            </a:r>
            <a:r>
              <a:rPr lang="en-US" altLang="zh-CN" sz="2400" b="1"/>
              <a:t>IO</a:t>
            </a:r>
            <a:r>
              <a:rPr lang="zh-CN" altLang="en-US" sz="2400" b="1"/>
              <a:t>就是指应用程序对这些设备的数据输入与输出。 </a:t>
            </a:r>
            <a:r>
              <a:rPr lang="en-US" altLang="zh-CN" sz="2400" b="1"/>
              <a:t>Java</a:t>
            </a:r>
            <a:r>
              <a:rPr lang="zh-CN" altLang="en-US" sz="2400" b="1"/>
              <a:t>语言定义了许多专门负责各种方式的输入输出，这些类都被放在</a:t>
            </a:r>
            <a:r>
              <a:rPr lang="en-US" altLang="zh-CN" sz="2400" b="1">
                <a:solidFill>
                  <a:srgbClr val="0000CC"/>
                </a:solidFill>
              </a:rPr>
              <a:t>java.io</a:t>
            </a:r>
            <a:r>
              <a:rPr lang="zh-CN" altLang="en-US" sz="2400" b="1">
                <a:solidFill>
                  <a:srgbClr val="0000CC"/>
                </a:solidFill>
              </a:rPr>
              <a:t>包</a:t>
            </a:r>
            <a:r>
              <a:rPr lang="zh-CN" altLang="en-US" sz="2400" b="1"/>
              <a:t>中。</a:t>
            </a:r>
          </a:p>
          <a:p>
            <a:pPr eaLnBrk="1" hangingPunct="1"/>
            <a:endParaRPr lang="zh-CN" altLang="en-US" sz="2400" b="1"/>
          </a:p>
          <a:p>
            <a:pPr eaLnBrk="1" hangingPunct="1"/>
            <a:r>
              <a:rPr lang="zh-CN" altLang="en-US" sz="2400" b="1"/>
              <a:t> </a:t>
            </a:r>
            <a:r>
              <a:rPr lang="en-US" altLang="zh-CN" sz="2400" b="1"/>
              <a:t>I/O</a:t>
            </a:r>
            <a:r>
              <a:rPr lang="zh-CN" altLang="en-US" sz="2400" b="1"/>
              <a:t>流中的输入流的指向称做</a:t>
            </a:r>
            <a:r>
              <a:rPr lang="zh-CN" altLang="en-US" sz="2400" b="1">
                <a:solidFill>
                  <a:srgbClr val="FF0000"/>
                </a:solidFill>
                <a:latin typeface="微软雅黑" panose="020B0503020204020204" pitchFamily="34" charset="-122"/>
                <a:ea typeface="微软雅黑" panose="020B0503020204020204" pitchFamily="34" charset="-122"/>
              </a:rPr>
              <a:t>源</a:t>
            </a:r>
            <a:r>
              <a:rPr lang="zh-CN" altLang="en-US" sz="2400" b="1"/>
              <a:t>，程序从指向源的输入流中读取源中的数据；输出流的指向称做</a:t>
            </a:r>
            <a:r>
              <a:rPr lang="zh-CN" altLang="en-US" sz="2400" b="1">
                <a:solidFill>
                  <a:srgbClr val="FF0000"/>
                </a:solidFill>
                <a:latin typeface="微软雅黑" panose="020B0503020204020204" pitchFamily="34" charset="-122"/>
                <a:ea typeface="微软雅黑" panose="020B0503020204020204" pitchFamily="34" charset="-122"/>
              </a:rPr>
              <a:t>目的地</a:t>
            </a:r>
            <a:r>
              <a:rPr lang="zh-CN" altLang="en-US" sz="2400" b="1"/>
              <a:t>，程序通过向输出流中写入数据把信息传递到目的地。</a:t>
            </a:r>
          </a:p>
          <a:p>
            <a:pPr eaLnBrk="1" hangingPunct="1">
              <a:buFontTx/>
              <a:buNone/>
            </a:pPr>
            <a:endParaRPr lang="en-US" altLang="zh-CN" sz="2400" b="1"/>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Rectangle 3">
            <a:extLst>
              <a:ext uri="{FF2B5EF4-FFF2-40B4-BE49-F238E27FC236}">
                <a16:creationId xmlns:a16="http://schemas.microsoft.com/office/drawing/2014/main" id="{6518E7D1-335F-4961-B148-2F8FCD8E2084}"/>
              </a:ext>
            </a:extLst>
          </p:cNvPr>
          <p:cNvSpPr>
            <a:spLocks noGrp="1" noChangeArrowheads="1"/>
          </p:cNvSpPr>
          <p:nvPr>
            <p:ph type="body" idx="1"/>
          </p:nvPr>
        </p:nvSpPr>
        <p:spPr>
          <a:xfrm>
            <a:off x="457200" y="620713"/>
            <a:ext cx="8229600" cy="5688012"/>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lstStyle/>
          <a:p>
            <a:pPr eaLnBrk="1" hangingPunct="1">
              <a:lnSpc>
                <a:spcPct val="80000"/>
              </a:lnSpc>
              <a:buFontTx/>
              <a:buNone/>
            </a:pPr>
            <a:r>
              <a:rPr lang="en-US" altLang="zh-CN" sz="2200"/>
              <a:t>import java.io.*;</a:t>
            </a:r>
          </a:p>
          <a:p>
            <a:pPr eaLnBrk="1" hangingPunct="1">
              <a:lnSpc>
                <a:spcPct val="80000"/>
              </a:lnSpc>
              <a:buFontTx/>
              <a:buNone/>
            </a:pPr>
            <a:r>
              <a:rPr lang="en-US" altLang="zh-CN" sz="2200"/>
              <a:t>public class ReadObject{</a:t>
            </a:r>
          </a:p>
          <a:p>
            <a:pPr eaLnBrk="1" hangingPunct="1">
              <a:lnSpc>
                <a:spcPct val="80000"/>
              </a:lnSpc>
              <a:buFontTx/>
              <a:buNone/>
            </a:pPr>
            <a:r>
              <a:rPr lang="en-US" altLang="zh-CN" sz="2200"/>
              <a:t>	public static void main(String[] args){</a:t>
            </a:r>
          </a:p>
          <a:p>
            <a:pPr lvl="1" eaLnBrk="1" hangingPunct="1">
              <a:lnSpc>
                <a:spcPct val="80000"/>
              </a:lnSpc>
              <a:buFontTx/>
              <a:buNone/>
            </a:pPr>
            <a:r>
              <a:rPr lang="en-US" altLang="zh-CN" sz="1800"/>
              <a:t>	</a:t>
            </a:r>
            <a:r>
              <a:rPr lang="en-US" altLang="zh-CN" sz="2000"/>
              <a:t>try{</a:t>
            </a:r>
          </a:p>
          <a:p>
            <a:pPr lvl="1" eaLnBrk="1" hangingPunct="1">
              <a:lnSpc>
                <a:spcPct val="80000"/>
              </a:lnSpc>
              <a:buFontTx/>
              <a:buNone/>
            </a:pPr>
            <a:r>
              <a:rPr lang="en-US" altLang="zh-CN" sz="2000"/>
              <a:t>	      </a:t>
            </a:r>
            <a:r>
              <a:rPr lang="en-US" altLang="zh-CN" sz="2000">
                <a:solidFill>
                  <a:srgbClr val="0000CC"/>
                </a:solidFill>
              </a:rPr>
              <a:t>FileInputStream fis = new FileInputStream("data.ser");</a:t>
            </a:r>
          </a:p>
          <a:p>
            <a:pPr lvl="1" eaLnBrk="1" hangingPunct="1">
              <a:lnSpc>
                <a:spcPct val="80000"/>
              </a:lnSpc>
              <a:buFontTx/>
              <a:buNone/>
            </a:pPr>
            <a:r>
              <a:rPr lang="en-US" altLang="zh-CN" sz="2000">
                <a:solidFill>
                  <a:srgbClr val="0000CC"/>
                </a:solidFill>
              </a:rPr>
              <a:t>		   ObjectInputStream ois = new ObjectInputStream(fis);</a:t>
            </a:r>
          </a:p>
          <a:p>
            <a:pPr lvl="1" eaLnBrk="1" hangingPunct="1">
              <a:lnSpc>
                <a:spcPct val="80000"/>
              </a:lnSpc>
              <a:buFontTx/>
              <a:buNone/>
            </a:pPr>
            <a:r>
              <a:rPr lang="en-US" altLang="zh-CN" sz="2000">
                <a:solidFill>
                  <a:srgbClr val="0000CC"/>
                </a:solidFill>
              </a:rPr>
              <a:t>		   Employee e1 = (Employee) ois.</a:t>
            </a:r>
            <a:r>
              <a:rPr lang="en-US" altLang="zh-CN" sz="2000">
                <a:solidFill>
                  <a:srgbClr val="FF6600"/>
                </a:solidFill>
              </a:rPr>
              <a:t>readObject</a:t>
            </a:r>
            <a:r>
              <a:rPr lang="en-US" altLang="zh-CN" sz="2000">
                <a:solidFill>
                  <a:srgbClr val="0000CC"/>
                </a:solidFill>
              </a:rPr>
              <a:t>();</a:t>
            </a:r>
          </a:p>
          <a:p>
            <a:pPr lvl="1" eaLnBrk="1" hangingPunct="1">
              <a:lnSpc>
                <a:spcPct val="80000"/>
              </a:lnSpc>
              <a:buFontTx/>
              <a:buNone/>
            </a:pPr>
            <a:r>
              <a:rPr lang="en-US" altLang="zh-CN" sz="2000">
                <a:solidFill>
                  <a:srgbClr val="0000CC"/>
                </a:solidFill>
              </a:rPr>
              <a:t>	 	   Employee e2 = (Employee) ois.</a:t>
            </a:r>
            <a:r>
              <a:rPr lang="en-US" altLang="zh-CN" sz="2000">
                <a:solidFill>
                  <a:srgbClr val="FF6600"/>
                </a:solidFill>
              </a:rPr>
              <a:t>readObject</a:t>
            </a:r>
            <a:r>
              <a:rPr lang="en-US" altLang="zh-CN" sz="2000">
                <a:solidFill>
                  <a:srgbClr val="0000CC"/>
                </a:solidFill>
              </a:rPr>
              <a:t>();</a:t>
            </a:r>
          </a:p>
          <a:p>
            <a:pPr lvl="1" eaLnBrk="1" hangingPunct="1">
              <a:lnSpc>
                <a:spcPct val="80000"/>
              </a:lnSpc>
              <a:buFontTx/>
              <a:buNone/>
            </a:pPr>
            <a:r>
              <a:rPr lang="en-US" altLang="zh-CN" sz="2000"/>
              <a:t>		   e1.showInfo();</a:t>
            </a:r>
          </a:p>
          <a:p>
            <a:pPr lvl="1" eaLnBrk="1" hangingPunct="1">
              <a:lnSpc>
                <a:spcPct val="80000"/>
              </a:lnSpc>
              <a:buFontTx/>
              <a:buNone/>
            </a:pPr>
            <a:r>
              <a:rPr lang="en-US" altLang="zh-CN" sz="2000"/>
              <a:t>		   e2.showInfo();</a:t>
            </a:r>
          </a:p>
          <a:p>
            <a:pPr lvl="1" eaLnBrk="1" hangingPunct="1">
              <a:lnSpc>
                <a:spcPct val="80000"/>
              </a:lnSpc>
              <a:buFontTx/>
              <a:buNone/>
            </a:pPr>
            <a:r>
              <a:rPr lang="en-US" altLang="zh-CN" sz="2000"/>
              <a:t>		   ois.close();</a:t>
            </a:r>
          </a:p>
          <a:p>
            <a:pPr lvl="1" eaLnBrk="1" hangingPunct="1">
              <a:lnSpc>
                <a:spcPct val="80000"/>
              </a:lnSpc>
              <a:buFontTx/>
              <a:buNone/>
            </a:pPr>
            <a:r>
              <a:rPr lang="en-US" altLang="zh-CN" sz="2000"/>
              <a:t>	} catch(IOException e) {</a:t>
            </a:r>
          </a:p>
          <a:p>
            <a:pPr lvl="1" eaLnBrk="1" hangingPunct="1">
              <a:lnSpc>
                <a:spcPct val="80000"/>
              </a:lnSpc>
              <a:buFontTx/>
              <a:buNone/>
            </a:pPr>
            <a:r>
              <a:rPr lang="en-US" altLang="zh-CN" sz="2000"/>
              <a:t>		   e.printStackTrace();</a:t>
            </a:r>
          </a:p>
          <a:p>
            <a:pPr lvl="1" eaLnBrk="1" hangingPunct="1">
              <a:lnSpc>
                <a:spcPct val="80000"/>
              </a:lnSpc>
              <a:buFontTx/>
              <a:buNone/>
            </a:pPr>
            <a:r>
              <a:rPr lang="en-US" altLang="zh-CN" sz="2000"/>
              <a:t>	} catch(ClassNotFoundException e) {</a:t>
            </a:r>
          </a:p>
          <a:p>
            <a:pPr lvl="1" eaLnBrk="1" hangingPunct="1">
              <a:lnSpc>
                <a:spcPct val="80000"/>
              </a:lnSpc>
              <a:buFontTx/>
              <a:buNone/>
            </a:pPr>
            <a:r>
              <a:rPr lang="en-US" altLang="zh-CN" sz="2000"/>
              <a:t>		   e.printStackTrace();</a:t>
            </a:r>
          </a:p>
          <a:p>
            <a:pPr lvl="1" eaLnBrk="1" hangingPunct="1">
              <a:lnSpc>
                <a:spcPct val="80000"/>
              </a:lnSpc>
              <a:buFontTx/>
              <a:buNone/>
            </a:pPr>
            <a:r>
              <a:rPr lang="en-US" altLang="zh-CN" sz="2000"/>
              <a:t>	}</a:t>
            </a:r>
          </a:p>
          <a:p>
            <a:pPr eaLnBrk="1" hangingPunct="1">
              <a:lnSpc>
                <a:spcPct val="80000"/>
              </a:lnSpc>
              <a:buFontTx/>
              <a:buNone/>
            </a:pPr>
            <a:r>
              <a:rPr lang="en-US" altLang="zh-CN" sz="2200"/>
              <a:t>    }</a:t>
            </a:r>
          </a:p>
          <a:p>
            <a:pPr eaLnBrk="1" hangingPunct="1">
              <a:lnSpc>
                <a:spcPct val="80000"/>
              </a:lnSpc>
              <a:buFontTx/>
              <a:buNone/>
            </a:pPr>
            <a:r>
              <a:rPr lang="en-US" altLang="zh-CN" sz="2200"/>
              <a:t>}</a:t>
            </a: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3">
            <a:extLst>
              <a:ext uri="{FF2B5EF4-FFF2-40B4-BE49-F238E27FC236}">
                <a16:creationId xmlns:a16="http://schemas.microsoft.com/office/drawing/2014/main" id="{5A9D675E-66E0-43A4-9D55-33C86A218F39}"/>
              </a:ext>
            </a:extLst>
          </p:cNvPr>
          <p:cNvSpPr>
            <a:spLocks noGrp="1" noChangeArrowheads="1"/>
          </p:cNvSpPr>
          <p:nvPr>
            <p:ph type="body" idx="1"/>
          </p:nvPr>
        </p:nvSpPr>
        <p:spPr>
          <a:xfrm>
            <a:off x="457200" y="588963"/>
            <a:ext cx="8229600" cy="5792787"/>
          </a:xfrm>
        </p:spPr>
        <p:txBody>
          <a:bodyPr/>
          <a:lstStyle/>
          <a:p>
            <a:pPr eaLnBrk="1" hangingPunct="1">
              <a:lnSpc>
                <a:spcPct val="90000"/>
              </a:lnSpc>
              <a:buFont typeface="Wingdings" panose="05000000000000000000" pitchFamily="2" charset="2"/>
              <a:buChar char="Ø"/>
            </a:pPr>
            <a:r>
              <a:rPr lang="zh-CN" altLang="en-US" sz="2800" b="1" dirty="0">
                <a:solidFill>
                  <a:srgbClr val="0000CC"/>
                </a:solidFill>
              </a:rPr>
              <a:t>注意：</a:t>
            </a:r>
          </a:p>
          <a:p>
            <a:pPr eaLnBrk="1" hangingPunct="1">
              <a:lnSpc>
                <a:spcPct val="90000"/>
              </a:lnSpc>
              <a:buFontTx/>
              <a:buNone/>
            </a:pPr>
            <a:endParaRPr lang="zh-CN" altLang="en-US" sz="2400" b="1" dirty="0"/>
          </a:p>
          <a:p>
            <a:pPr eaLnBrk="1" hangingPunct="1">
              <a:lnSpc>
                <a:spcPct val="90000"/>
              </a:lnSpc>
              <a:buFontTx/>
              <a:buNone/>
            </a:pPr>
            <a:r>
              <a:rPr lang="en-US" altLang="zh-CN" sz="2400" b="1" dirty="0"/>
              <a:t>1</a:t>
            </a:r>
            <a:r>
              <a:rPr lang="zh-CN" altLang="en-US" sz="2400" b="1" dirty="0"/>
              <a:t>．</a:t>
            </a:r>
            <a:r>
              <a:rPr lang="zh-CN" altLang="en-US" sz="2400" b="1" dirty="0">
                <a:solidFill>
                  <a:srgbClr val="FF0000"/>
                </a:solidFill>
              </a:rPr>
              <a:t>串行化能保存的元素</a:t>
            </a:r>
            <a:br>
              <a:rPr lang="zh-CN" altLang="en-US" sz="2400" b="1" dirty="0"/>
            </a:br>
            <a:br>
              <a:rPr lang="zh-CN" altLang="en-US" sz="2400" b="1" dirty="0"/>
            </a:br>
            <a:r>
              <a:rPr lang="zh-CN" altLang="en-US" sz="2400" b="1" dirty="0"/>
              <a:t>　　只能保存对象的非静态成员变量，不能保存任何的成员方法和静态的成员变量，而且串行化保存的只是变量的值，对于变量的任何修饰符，都不能保存。</a:t>
            </a:r>
            <a:br>
              <a:rPr lang="zh-CN" altLang="en-US" sz="2400" b="1" dirty="0"/>
            </a:br>
            <a:endParaRPr lang="zh-CN" altLang="en-US" sz="2400" b="1" dirty="0"/>
          </a:p>
          <a:p>
            <a:pPr eaLnBrk="1" hangingPunct="1">
              <a:lnSpc>
                <a:spcPct val="90000"/>
              </a:lnSpc>
              <a:buFontTx/>
              <a:buNone/>
            </a:pPr>
            <a:r>
              <a:rPr lang="en-US" altLang="zh-CN" sz="2400" b="1" dirty="0"/>
              <a:t>2</a:t>
            </a:r>
            <a:r>
              <a:rPr lang="zh-CN" altLang="en-US" sz="2400" b="1" dirty="0"/>
              <a:t>．</a:t>
            </a:r>
            <a:r>
              <a:rPr lang="en-US" altLang="zh-CN" sz="2400" b="1" dirty="0">
                <a:solidFill>
                  <a:srgbClr val="FF0000"/>
                </a:solidFill>
              </a:rPr>
              <a:t>transient</a:t>
            </a:r>
            <a:r>
              <a:rPr lang="zh-CN" altLang="en-US" sz="2400" b="1" dirty="0">
                <a:solidFill>
                  <a:srgbClr val="FF0000"/>
                </a:solidFill>
              </a:rPr>
              <a:t>关键字</a:t>
            </a:r>
            <a:br>
              <a:rPr lang="zh-CN" altLang="en-US" sz="2400" b="1" dirty="0"/>
            </a:br>
            <a:r>
              <a:rPr lang="zh-CN" altLang="en-US" sz="2400" b="1" dirty="0"/>
              <a:t>　</a:t>
            </a:r>
            <a:br>
              <a:rPr lang="zh-CN" altLang="en-US" sz="2400" b="1" dirty="0"/>
            </a:br>
            <a:r>
              <a:rPr lang="zh-CN" altLang="en-US" sz="2400" b="1" dirty="0"/>
              <a:t>　　对于某些类型的对象，其状态是瞬时的，这样的对象是无法保存其状态的，例如一个</a:t>
            </a:r>
            <a:r>
              <a:rPr lang="en-US" altLang="zh-CN" sz="2400" b="1" dirty="0"/>
              <a:t>Thread</a:t>
            </a:r>
            <a:r>
              <a:rPr lang="zh-CN" altLang="en-US" sz="2400" b="1" dirty="0"/>
              <a:t>对象，或一个</a:t>
            </a:r>
            <a:r>
              <a:rPr lang="en-US" altLang="zh-CN" sz="2400" b="1" dirty="0" err="1"/>
              <a:t>FileInputStream</a:t>
            </a:r>
            <a:r>
              <a:rPr lang="zh-CN" altLang="en-US" sz="2400" b="1" dirty="0"/>
              <a:t>对象，对于这些字段，我们必须用</a:t>
            </a:r>
            <a:r>
              <a:rPr lang="en-US" altLang="zh-CN" sz="2400" b="1" dirty="0"/>
              <a:t>transient</a:t>
            </a:r>
            <a:r>
              <a:rPr lang="zh-CN" altLang="en-US" sz="2400" b="1" dirty="0"/>
              <a:t>关键字标明</a:t>
            </a:r>
            <a:br>
              <a:rPr lang="zh-CN" altLang="en-US" sz="2400" b="1" dirty="0"/>
            </a:br>
            <a:endParaRPr lang="zh-CN" altLang="en-US" sz="2400" b="1" dirty="0"/>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4655E95-8B28-0341-A730-85EC43252425}"/>
              </a:ext>
            </a:extLst>
          </p:cNvPr>
          <p:cNvSpPr>
            <a:spLocks noGrp="1"/>
          </p:cNvSpPr>
          <p:nvPr>
            <p:ph type="title"/>
          </p:nvPr>
        </p:nvSpPr>
        <p:spPr/>
        <p:txBody>
          <a:bodyPr/>
          <a:lstStyle/>
          <a:p>
            <a:r>
              <a:rPr kumimoji="1" lang="zh-CN" altLang="en-US" dirty="0"/>
              <a:t>其它格式文件</a:t>
            </a:r>
          </a:p>
        </p:txBody>
      </p:sp>
      <p:sp>
        <p:nvSpPr>
          <p:cNvPr id="3" name="内容占位符 2">
            <a:extLst>
              <a:ext uri="{FF2B5EF4-FFF2-40B4-BE49-F238E27FC236}">
                <a16:creationId xmlns:a16="http://schemas.microsoft.com/office/drawing/2014/main" id="{292DFEC1-37D4-7344-8825-A2F3800D4326}"/>
              </a:ext>
            </a:extLst>
          </p:cNvPr>
          <p:cNvSpPr>
            <a:spLocks noGrp="1"/>
          </p:cNvSpPr>
          <p:nvPr>
            <p:ph idx="1"/>
          </p:nvPr>
        </p:nvSpPr>
        <p:spPr/>
        <p:txBody>
          <a:bodyPr/>
          <a:lstStyle/>
          <a:p>
            <a:r>
              <a:rPr kumimoji="1" lang="en-US" altLang="zh-CN" dirty="0"/>
              <a:t>WORD</a:t>
            </a:r>
          </a:p>
          <a:p>
            <a:r>
              <a:rPr kumimoji="1" lang="en-US" altLang="zh-CN" dirty="0"/>
              <a:t>Excel</a:t>
            </a:r>
          </a:p>
          <a:p>
            <a:r>
              <a:rPr kumimoji="1" lang="en-US" altLang="zh-CN" dirty="0"/>
              <a:t>XML</a:t>
            </a:r>
          </a:p>
          <a:p>
            <a:r>
              <a:rPr kumimoji="1" lang="en-US" altLang="zh-CN" dirty="0"/>
              <a:t>JPG</a:t>
            </a:r>
            <a:r>
              <a:rPr kumimoji="1" lang="zh-CN" altLang="en-US" dirty="0"/>
              <a:t> </a:t>
            </a:r>
            <a:endParaRPr kumimoji="1" lang="en-US" altLang="zh-CN" dirty="0"/>
          </a:p>
          <a:p>
            <a:r>
              <a:rPr kumimoji="1" lang="en-US" altLang="zh-CN" dirty="0"/>
              <a:t>zip</a:t>
            </a:r>
          </a:p>
          <a:p>
            <a:endParaRPr kumimoji="1" lang="zh-CN" altLang="en-US" dirty="0"/>
          </a:p>
        </p:txBody>
      </p:sp>
    </p:spTree>
    <p:extLst>
      <p:ext uri="{BB962C8B-B14F-4D97-AF65-F5344CB8AC3E}">
        <p14:creationId xmlns:p14="http://schemas.microsoft.com/office/powerpoint/2010/main" val="165124740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506" name="灯片编号占位符 3"/>
          <p:cNvSpPr>
            <a:spLocks noGrp="1"/>
          </p:cNvSpPr>
          <p:nvPr>
            <p:ph type="sldNum" sz="quarter" idx="10"/>
          </p:nvPr>
        </p:nvSpPr>
        <p:spPr>
          <a:noFill/>
        </p:spPr>
        <p:txBody>
          <a:bodyPr/>
          <a:lstStyle/>
          <a:p>
            <a:fld id="{A68DF41F-60BC-435F-BDA8-8B24AE5FE9F7}" type="slidenum">
              <a:rPr lang="zh-CN" altLang="en-US" smtClean="0">
                <a:ea typeface="宋体" charset="-122"/>
              </a:rPr>
              <a:pPr/>
              <a:t>53</a:t>
            </a:fld>
            <a:endParaRPr lang="en-US" altLang="zh-CN">
              <a:ea typeface="宋体" charset="-122"/>
            </a:endParaRPr>
          </a:p>
        </p:txBody>
      </p:sp>
      <p:sp>
        <p:nvSpPr>
          <p:cNvPr id="149507" name="Rectangle 2"/>
          <p:cNvSpPr>
            <a:spLocks noGrp="1" noChangeArrowheads="1"/>
          </p:cNvSpPr>
          <p:nvPr>
            <p:ph type="title"/>
          </p:nvPr>
        </p:nvSpPr>
        <p:spPr/>
        <p:txBody>
          <a:bodyPr>
            <a:normAutofit/>
          </a:bodyPr>
          <a:lstStyle/>
          <a:p>
            <a:pPr eaLnBrk="1" hangingPunct="1"/>
            <a:r>
              <a:rPr lang="en-US" altLang="zh-CN" sz="3200" dirty="0">
                <a:solidFill>
                  <a:srgbClr val="004DCC"/>
                </a:solidFill>
                <a:latin typeface="Arial"/>
              </a:rPr>
              <a:t>ZIP</a:t>
            </a:r>
            <a:r>
              <a:rPr lang="zh-CN" altLang="en-US" sz="3200" dirty="0">
                <a:solidFill>
                  <a:srgbClr val="004DCC"/>
                </a:solidFill>
                <a:latin typeface="Arial"/>
              </a:rPr>
              <a:t>压缩文件</a:t>
            </a:r>
            <a:r>
              <a:rPr lang="en-US" altLang="zh-CN" sz="3200" dirty="0">
                <a:solidFill>
                  <a:srgbClr val="004DCC"/>
                </a:solidFill>
                <a:latin typeface="Arial"/>
              </a:rPr>
              <a:t> </a:t>
            </a:r>
          </a:p>
        </p:txBody>
      </p:sp>
      <p:sp>
        <p:nvSpPr>
          <p:cNvPr id="149508" name="Rectangle 3"/>
          <p:cNvSpPr>
            <a:spLocks noGrp="1" noChangeArrowheads="1"/>
          </p:cNvSpPr>
          <p:nvPr>
            <p:ph type="body" idx="1"/>
          </p:nvPr>
        </p:nvSpPr>
        <p:spPr/>
        <p:txBody>
          <a:bodyPr/>
          <a:lstStyle/>
          <a:p>
            <a:pPr eaLnBrk="1" hangingPunct="1">
              <a:lnSpc>
                <a:spcPct val="90000"/>
              </a:lnSpc>
            </a:pPr>
            <a:r>
              <a:rPr lang="en-US" altLang="zh-CN" dirty="0">
                <a:latin typeface="Tahoma" pitchFamily="34" charset="0"/>
                <a:ea typeface="Tahoma" pitchFamily="34" charset="0"/>
                <a:cs typeface="Tahoma" pitchFamily="34" charset="0"/>
              </a:rPr>
              <a:t>ZIP archives store one or more files in (usually) compressed format. </a:t>
            </a:r>
          </a:p>
          <a:p>
            <a:pPr eaLnBrk="1" hangingPunct="1">
              <a:lnSpc>
                <a:spcPct val="90000"/>
              </a:lnSpc>
            </a:pPr>
            <a:r>
              <a:rPr lang="en-US" altLang="zh-CN" dirty="0">
                <a:latin typeface="Tahoma" pitchFamily="34" charset="0"/>
                <a:ea typeface="Tahoma" pitchFamily="34" charset="0"/>
                <a:cs typeface="Tahoma" pitchFamily="34" charset="0"/>
              </a:rPr>
              <a:t>Each ZIP archive has a header with information such as the name of the file and the compression method that was used. </a:t>
            </a:r>
          </a:p>
        </p:txBody>
      </p:sp>
    </p:spTree>
    <p:extLst>
      <p:ext uri="{BB962C8B-B14F-4D97-AF65-F5344CB8AC3E}">
        <p14:creationId xmlns:p14="http://schemas.microsoft.com/office/powerpoint/2010/main" val="261402553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1" name="灯片编号占位符 4"/>
          <p:cNvSpPr>
            <a:spLocks noGrp="1"/>
          </p:cNvSpPr>
          <p:nvPr>
            <p:ph type="sldNum" sz="quarter" idx="10"/>
          </p:nvPr>
        </p:nvSpPr>
        <p:spPr>
          <a:noFill/>
        </p:spPr>
        <p:txBody>
          <a:bodyPr/>
          <a:lstStyle/>
          <a:p>
            <a:fld id="{6056CF62-6282-4966-87FD-8947CB3D7216}" type="slidenum">
              <a:rPr lang="zh-CN" altLang="en-US" smtClean="0">
                <a:ea typeface="宋体" charset="-122"/>
              </a:rPr>
              <a:pPr/>
              <a:t>54</a:t>
            </a:fld>
            <a:endParaRPr lang="en-US" altLang="zh-CN">
              <a:ea typeface="宋体" charset="-122"/>
            </a:endParaRPr>
          </a:p>
        </p:txBody>
      </p:sp>
      <p:sp>
        <p:nvSpPr>
          <p:cNvPr id="83972" name="Rectangle 2"/>
          <p:cNvSpPr>
            <a:spLocks noGrp="1" noChangeArrowheads="1"/>
          </p:cNvSpPr>
          <p:nvPr>
            <p:ph type="title"/>
          </p:nvPr>
        </p:nvSpPr>
        <p:spPr/>
        <p:txBody>
          <a:bodyPr>
            <a:normAutofit/>
          </a:bodyPr>
          <a:lstStyle/>
          <a:p>
            <a:pPr algn="l" eaLnBrk="1" hangingPunct="1"/>
            <a:r>
              <a:rPr lang="zh-CN" altLang="en-US" sz="3200" dirty="0">
                <a:solidFill>
                  <a:srgbClr val="004DCC"/>
                </a:solidFill>
                <a:latin typeface="Arial"/>
              </a:rPr>
              <a:t>读</a:t>
            </a:r>
            <a:r>
              <a:rPr lang="en-US" altLang="zh-CN" sz="3200" dirty="0">
                <a:solidFill>
                  <a:srgbClr val="004DCC"/>
                </a:solidFill>
                <a:latin typeface="Arial"/>
              </a:rPr>
              <a:t>ZIP</a:t>
            </a:r>
            <a:r>
              <a:rPr lang="zh-CN" altLang="en-US" sz="3200" dirty="0">
                <a:solidFill>
                  <a:srgbClr val="004DCC"/>
                </a:solidFill>
                <a:latin typeface="Arial"/>
              </a:rPr>
              <a:t>文件样例</a:t>
            </a:r>
          </a:p>
        </p:txBody>
      </p:sp>
      <p:graphicFrame>
        <p:nvGraphicFramePr>
          <p:cNvPr id="83970" name="Object 4"/>
          <p:cNvGraphicFramePr>
            <a:graphicFrameLocks noGrp="1" noChangeAspect="1"/>
          </p:cNvGraphicFramePr>
          <p:nvPr>
            <p:ph sz="half" idx="2"/>
            <p:extLst/>
          </p:nvPr>
        </p:nvGraphicFramePr>
        <p:xfrm>
          <a:off x="609600" y="1381125"/>
          <a:ext cx="7861300" cy="5284788"/>
        </p:xfrm>
        <a:graphic>
          <a:graphicData uri="http://schemas.openxmlformats.org/presentationml/2006/ole">
            <mc:AlternateContent xmlns:mc="http://schemas.openxmlformats.org/markup-compatibility/2006">
              <mc:Choice xmlns:v="urn:schemas-microsoft-com:vml" Requires="v">
                <p:oleObj spid="_x0000_s1038" name="Document" r:id="rId3" imgW="11834804" imgH="7956368" progId="Word.Document.8">
                  <p:embed/>
                </p:oleObj>
              </mc:Choice>
              <mc:Fallback>
                <p:oleObj name="Document" r:id="rId3" imgW="11834804" imgH="7956368" progId="Word.Document.8">
                  <p:embed/>
                  <p:pic>
                    <p:nvPicPr>
                      <p:cNvPr id="83970" name="Object 4"/>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09600" y="1381125"/>
                        <a:ext cx="7861300" cy="5284788"/>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1082116095"/>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5" name="灯片编号占位符 3"/>
          <p:cNvSpPr>
            <a:spLocks noGrp="1"/>
          </p:cNvSpPr>
          <p:nvPr>
            <p:ph type="sldNum" sz="quarter" idx="10"/>
          </p:nvPr>
        </p:nvSpPr>
        <p:spPr>
          <a:noFill/>
        </p:spPr>
        <p:txBody>
          <a:bodyPr/>
          <a:lstStyle/>
          <a:p>
            <a:fld id="{5509474D-A7FC-4D56-8C23-645D4A6E858F}" type="slidenum">
              <a:rPr lang="zh-CN" altLang="en-US" smtClean="0">
                <a:ea typeface="宋体" charset="-122"/>
              </a:rPr>
              <a:pPr/>
              <a:t>55</a:t>
            </a:fld>
            <a:endParaRPr lang="en-US" altLang="zh-CN">
              <a:ea typeface="宋体" charset="-122"/>
            </a:endParaRPr>
          </a:p>
        </p:txBody>
      </p:sp>
      <p:sp>
        <p:nvSpPr>
          <p:cNvPr id="84996" name="Rectangle 2"/>
          <p:cNvSpPr>
            <a:spLocks noGrp="1" noChangeArrowheads="1"/>
          </p:cNvSpPr>
          <p:nvPr>
            <p:ph type="title"/>
          </p:nvPr>
        </p:nvSpPr>
        <p:spPr/>
        <p:txBody>
          <a:bodyPr>
            <a:normAutofit/>
          </a:bodyPr>
          <a:lstStyle/>
          <a:p>
            <a:pPr algn="l" eaLnBrk="1" hangingPunct="1"/>
            <a:r>
              <a:rPr lang="zh-CN" altLang="en-US" sz="3200" dirty="0">
                <a:solidFill>
                  <a:srgbClr val="004DCC"/>
                </a:solidFill>
                <a:latin typeface="Arial"/>
              </a:rPr>
              <a:t>读</a:t>
            </a:r>
            <a:r>
              <a:rPr lang="en-US" altLang="zh-CN" sz="3200" dirty="0">
                <a:solidFill>
                  <a:srgbClr val="004DCC"/>
                </a:solidFill>
                <a:latin typeface="Arial"/>
              </a:rPr>
              <a:t>ZIP</a:t>
            </a:r>
            <a:r>
              <a:rPr lang="zh-CN" altLang="en-US" sz="3200" dirty="0">
                <a:solidFill>
                  <a:srgbClr val="004DCC"/>
                </a:solidFill>
                <a:latin typeface="Arial"/>
              </a:rPr>
              <a:t>文件中的一个文本文件：</a:t>
            </a:r>
          </a:p>
        </p:txBody>
      </p:sp>
      <p:graphicFrame>
        <p:nvGraphicFramePr>
          <p:cNvPr id="84994" name="Object 4"/>
          <p:cNvGraphicFramePr>
            <a:graphicFrameLocks noGrp="1" noChangeAspect="1"/>
          </p:cNvGraphicFramePr>
          <p:nvPr>
            <p:ph idx="1"/>
          </p:nvPr>
        </p:nvGraphicFramePr>
        <p:xfrm>
          <a:off x="914400" y="1447800"/>
          <a:ext cx="6596063" cy="4443413"/>
        </p:xfrm>
        <a:graphic>
          <a:graphicData uri="http://schemas.openxmlformats.org/presentationml/2006/ole">
            <mc:AlternateContent xmlns:mc="http://schemas.openxmlformats.org/markup-compatibility/2006">
              <mc:Choice xmlns:v="urn:schemas-microsoft-com:vml" Requires="v">
                <p:oleObj spid="_x0000_s2062" name="文档" r:id="rId3" imgW="11807381" imgH="7954403" progId="Word.Document.8">
                  <p:embed/>
                </p:oleObj>
              </mc:Choice>
              <mc:Fallback>
                <p:oleObj name="文档" r:id="rId3" imgW="11807381" imgH="7954403" progId="Word.Document.8">
                  <p:embed/>
                  <p:pic>
                    <p:nvPicPr>
                      <p:cNvPr id="84994" name="Object 4"/>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4400" y="1447800"/>
                        <a:ext cx="6596063" cy="444341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101600863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9" name="灯片编号占位符 3"/>
          <p:cNvSpPr>
            <a:spLocks noGrp="1"/>
          </p:cNvSpPr>
          <p:nvPr>
            <p:ph type="sldNum" sz="quarter" idx="10"/>
          </p:nvPr>
        </p:nvSpPr>
        <p:spPr>
          <a:noFill/>
        </p:spPr>
        <p:txBody>
          <a:bodyPr/>
          <a:lstStyle/>
          <a:p>
            <a:fld id="{E872C969-3F48-4910-9E99-2126ABBFAAA7}" type="slidenum">
              <a:rPr lang="zh-CN" altLang="en-US" smtClean="0">
                <a:ea typeface="宋体" charset="-122"/>
              </a:rPr>
              <a:pPr/>
              <a:t>56</a:t>
            </a:fld>
            <a:endParaRPr lang="en-US" altLang="zh-CN">
              <a:ea typeface="宋体" charset="-122"/>
            </a:endParaRPr>
          </a:p>
        </p:txBody>
      </p:sp>
      <p:sp>
        <p:nvSpPr>
          <p:cNvPr id="86020" name="Rectangle 2"/>
          <p:cNvSpPr>
            <a:spLocks noGrp="1" noChangeArrowheads="1"/>
          </p:cNvSpPr>
          <p:nvPr>
            <p:ph type="title"/>
          </p:nvPr>
        </p:nvSpPr>
        <p:spPr/>
        <p:txBody>
          <a:bodyPr>
            <a:normAutofit/>
          </a:bodyPr>
          <a:lstStyle/>
          <a:p>
            <a:pPr algn="l" eaLnBrk="1" hangingPunct="1"/>
            <a:r>
              <a:rPr lang="zh-CN" altLang="en-US" sz="3200" dirty="0">
                <a:solidFill>
                  <a:srgbClr val="004DCC"/>
                </a:solidFill>
                <a:latin typeface="Arial"/>
              </a:rPr>
              <a:t>将</a:t>
            </a:r>
            <a:r>
              <a:rPr lang="en-US" altLang="zh-CN" sz="3200" dirty="0">
                <a:solidFill>
                  <a:srgbClr val="004DCC"/>
                </a:solidFill>
                <a:latin typeface="Arial"/>
              </a:rPr>
              <a:t>entry</a:t>
            </a:r>
            <a:r>
              <a:rPr lang="zh-CN" altLang="en-US" sz="3200" dirty="0">
                <a:solidFill>
                  <a:srgbClr val="004DCC"/>
                </a:solidFill>
                <a:latin typeface="Arial"/>
              </a:rPr>
              <a:t>放到</a:t>
            </a:r>
            <a:r>
              <a:rPr lang="en-US" altLang="zh-CN" sz="3200" dirty="0">
                <a:solidFill>
                  <a:srgbClr val="004DCC"/>
                </a:solidFill>
                <a:latin typeface="Arial"/>
              </a:rPr>
              <a:t>ZIP</a:t>
            </a:r>
            <a:r>
              <a:rPr lang="zh-CN" altLang="en-US" sz="3200" dirty="0">
                <a:solidFill>
                  <a:srgbClr val="004DCC"/>
                </a:solidFill>
                <a:latin typeface="Arial"/>
              </a:rPr>
              <a:t>文件中</a:t>
            </a:r>
            <a:r>
              <a:rPr lang="en-US" altLang="zh-CN" sz="3200" dirty="0">
                <a:solidFill>
                  <a:srgbClr val="004DCC"/>
                </a:solidFill>
                <a:latin typeface="Arial"/>
              </a:rPr>
              <a:t> </a:t>
            </a:r>
            <a:endParaRPr lang="zh-CN" altLang="en-US" sz="3200" dirty="0">
              <a:solidFill>
                <a:srgbClr val="004DCC"/>
              </a:solidFill>
              <a:latin typeface="Arial"/>
            </a:endParaRPr>
          </a:p>
        </p:txBody>
      </p:sp>
      <p:graphicFrame>
        <p:nvGraphicFramePr>
          <p:cNvPr id="86018" name="Object 4"/>
          <p:cNvGraphicFramePr>
            <a:graphicFrameLocks noGrp="1" noChangeAspect="1"/>
          </p:cNvGraphicFramePr>
          <p:nvPr>
            <p:ph idx="1"/>
          </p:nvPr>
        </p:nvGraphicFramePr>
        <p:xfrm>
          <a:off x="1335088" y="1346200"/>
          <a:ext cx="6599237" cy="4445000"/>
        </p:xfrm>
        <a:graphic>
          <a:graphicData uri="http://schemas.openxmlformats.org/presentationml/2006/ole">
            <mc:AlternateContent xmlns:mc="http://schemas.openxmlformats.org/markup-compatibility/2006">
              <mc:Choice xmlns:v="urn:schemas-microsoft-com:vml" Requires="v">
                <p:oleObj spid="_x0000_s3086" name="文档" r:id="rId3" imgW="11807381" imgH="7952603" progId="Word.Document.8">
                  <p:embed/>
                </p:oleObj>
              </mc:Choice>
              <mc:Fallback>
                <p:oleObj name="文档" r:id="rId3" imgW="11807381" imgH="7952603" progId="Word.Document.8">
                  <p:embed/>
                  <p:pic>
                    <p:nvPicPr>
                      <p:cNvPr id="86018" name="Object 4"/>
                      <p:cNvPicPr>
                        <a:picLocks noGrp="1"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335088" y="1346200"/>
                        <a:ext cx="6599237" cy="44450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Tree>
    <p:extLst>
      <p:ext uri="{BB962C8B-B14F-4D97-AF65-F5344CB8AC3E}">
        <p14:creationId xmlns:p14="http://schemas.microsoft.com/office/powerpoint/2010/main" val="300225817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530" name="灯片编号占位符 3"/>
          <p:cNvSpPr>
            <a:spLocks noGrp="1"/>
          </p:cNvSpPr>
          <p:nvPr>
            <p:ph type="sldNum" sz="quarter" idx="10"/>
          </p:nvPr>
        </p:nvSpPr>
        <p:spPr>
          <a:noFill/>
        </p:spPr>
        <p:txBody>
          <a:bodyPr/>
          <a:lstStyle/>
          <a:p>
            <a:fld id="{791B4C97-A7A0-4E2E-811C-CEC1DC6C3525}" type="slidenum">
              <a:rPr lang="zh-CN" altLang="en-US" smtClean="0">
                <a:ea typeface="宋体" charset="-122"/>
              </a:rPr>
              <a:pPr/>
              <a:t>57</a:t>
            </a:fld>
            <a:endParaRPr lang="en-US" altLang="zh-CN">
              <a:ea typeface="宋体" charset="-122"/>
            </a:endParaRPr>
          </a:p>
        </p:txBody>
      </p:sp>
      <p:sp>
        <p:nvSpPr>
          <p:cNvPr id="150531" name="Rectangle 2"/>
          <p:cNvSpPr>
            <a:spLocks noGrp="1" noChangeArrowheads="1"/>
          </p:cNvSpPr>
          <p:nvPr>
            <p:ph type="title"/>
          </p:nvPr>
        </p:nvSpPr>
        <p:spPr/>
        <p:txBody>
          <a:bodyPr>
            <a:normAutofit/>
          </a:bodyPr>
          <a:lstStyle/>
          <a:p>
            <a:pPr eaLnBrk="1" hangingPunct="1"/>
            <a:r>
              <a:rPr lang="zh-CN" altLang="en-US" sz="3200" b="1" kern="1200" dirty="0">
                <a:solidFill>
                  <a:srgbClr val="004DCC"/>
                </a:solidFill>
                <a:effectLst>
                  <a:outerShdw blurRad="31750" dist="25400" dir="5400000" algn="tl" rotWithShape="0">
                    <a:srgbClr val="000000">
                      <a:alpha val="25000"/>
                    </a:srgbClr>
                  </a:outerShdw>
                </a:effectLst>
                <a:latin typeface="Arial"/>
                <a:ea typeface="+mj-ea"/>
                <a:cs typeface="+mj-cs"/>
              </a:rPr>
              <a:t>两个例子</a:t>
            </a:r>
          </a:p>
        </p:txBody>
      </p:sp>
      <p:sp>
        <p:nvSpPr>
          <p:cNvPr id="150532" name="Rectangle 3"/>
          <p:cNvSpPr>
            <a:spLocks noGrp="1" noChangeArrowheads="1"/>
          </p:cNvSpPr>
          <p:nvPr>
            <p:ph type="body" idx="1"/>
          </p:nvPr>
        </p:nvSpPr>
        <p:spPr/>
        <p:txBody>
          <a:bodyPr/>
          <a:lstStyle/>
          <a:p>
            <a:pPr eaLnBrk="1" hangingPunct="1"/>
            <a:r>
              <a:rPr lang="en-US" altLang="zh-CN" dirty="0">
                <a:ea typeface="宋体" charset="-122"/>
              </a:rPr>
              <a:t>ZipCompress.java</a:t>
            </a:r>
          </a:p>
          <a:p>
            <a:pPr lvl="1" eaLnBrk="1" hangingPunct="1"/>
            <a:r>
              <a:rPr lang="zh-CN" altLang="en-US" dirty="0">
                <a:ea typeface="宋体" charset="-122"/>
              </a:rPr>
              <a:t>创建一个</a:t>
            </a:r>
            <a:r>
              <a:rPr lang="en-US" altLang="zh-CN" dirty="0">
                <a:ea typeface="宋体" charset="-122"/>
              </a:rPr>
              <a:t>zip</a:t>
            </a:r>
            <a:r>
              <a:rPr lang="zh-CN" altLang="en-US" dirty="0">
                <a:ea typeface="宋体" charset="-122"/>
              </a:rPr>
              <a:t>文件，放一个</a:t>
            </a:r>
            <a:r>
              <a:rPr lang="en-US" altLang="zh-CN" dirty="0">
                <a:ea typeface="宋体" charset="-122"/>
              </a:rPr>
              <a:t>entry</a:t>
            </a:r>
            <a:r>
              <a:rPr lang="zh-CN" altLang="en-US" dirty="0">
                <a:ea typeface="宋体" charset="-122"/>
              </a:rPr>
              <a:t>进去</a:t>
            </a:r>
            <a:endParaRPr lang="en-US" altLang="zh-CN" dirty="0">
              <a:ea typeface="宋体" charset="-122"/>
            </a:endParaRPr>
          </a:p>
          <a:p>
            <a:pPr eaLnBrk="1" hangingPunct="1"/>
            <a:r>
              <a:rPr lang="en-US" altLang="zh-CN" dirty="0">
                <a:ea typeface="宋体" charset="-122"/>
              </a:rPr>
              <a:t>ZipTest.java</a:t>
            </a:r>
          </a:p>
          <a:p>
            <a:pPr lvl="1" eaLnBrk="1" hangingPunct="1"/>
            <a:endParaRPr lang="en-US" altLang="zh-CN" dirty="0">
              <a:ea typeface="宋体" charset="-122"/>
            </a:endParaRPr>
          </a:p>
          <a:p>
            <a:pPr lvl="1" eaLnBrk="1" hangingPunct="1"/>
            <a:endParaRPr lang="en-US" altLang="zh-CN" sz="3200" b="1" kern="1200" dirty="0">
              <a:solidFill>
                <a:srgbClr val="004DCC"/>
              </a:solidFill>
              <a:effectLst>
                <a:outerShdw blurRad="31750" dist="25400" dir="5400000" algn="tl" rotWithShape="0">
                  <a:srgbClr val="000000">
                    <a:alpha val="25000"/>
                  </a:srgbClr>
                </a:outerShdw>
              </a:effectLst>
              <a:latin typeface="Arial"/>
              <a:ea typeface="+mj-ea"/>
              <a:cs typeface="+mj-cs"/>
            </a:endParaRPr>
          </a:p>
        </p:txBody>
      </p:sp>
      <p:pic>
        <p:nvPicPr>
          <p:cNvPr id="150533" name="Picture 4"/>
          <p:cNvPicPr>
            <a:picLocks noChangeAspect="1" noChangeArrowheads="1"/>
          </p:cNvPicPr>
          <p:nvPr/>
        </p:nvPicPr>
        <p:blipFill>
          <a:blip r:embed="rId2" cstate="print"/>
          <a:srcRect/>
          <a:stretch>
            <a:fillRect/>
          </a:stretch>
        </p:blipFill>
        <p:spPr bwMode="auto">
          <a:xfrm>
            <a:off x="3203848" y="3067050"/>
            <a:ext cx="5410200" cy="3059113"/>
          </a:xfrm>
          <a:prstGeom prst="rect">
            <a:avLst/>
          </a:prstGeom>
          <a:noFill/>
          <a:ln w="9525">
            <a:noFill/>
            <a:miter lim="800000"/>
            <a:headEnd/>
            <a:tailEnd/>
          </a:ln>
        </p:spPr>
      </p:pic>
      <p:pic>
        <p:nvPicPr>
          <p:cNvPr id="150534" name="Picture 5"/>
          <p:cNvPicPr>
            <a:picLocks noChangeAspect="1" noChangeArrowheads="1"/>
          </p:cNvPicPr>
          <p:nvPr/>
        </p:nvPicPr>
        <p:blipFill>
          <a:blip r:embed="rId3" cstate="print"/>
          <a:srcRect/>
          <a:stretch>
            <a:fillRect/>
          </a:stretch>
        </p:blipFill>
        <p:spPr bwMode="auto">
          <a:xfrm>
            <a:off x="4267200" y="1447800"/>
            <a:ext cx="1333500" cy="457200"/>
          </a:xfrm>
          <a:prstGeom prst="rect">
            <a:avLst/>
          </a:prstGeom>
          <a:noFill/>
          <a:ln w="9525" algn="ctr">
            <a:noFill/>
            <a:miter lim="800000"/>
            <a:headEnd/>
            <a:tailEnd/>
          </a:ln>
        </p:spPr>
      </p:pic>
      <p:sp>
        <p:nvSpPr>
          <p:cNvPr id="150535" name="Text Box 6"/>
          <p:cNvSpPr txBox="1">
            <a:spLocks noChangeArrowheads="1"/>
          </p:cNvSpPr>
          <p:nvPr/>
        </p:nvSpPr>
        <p:spPr bwMode="auto">
          <a:xfrm>
            <a:off x="152400" y="6019800"/>
            <a:ext cx="3914775" cy="336550"/>
          </a:xfrm>
          <a:prstGeom prst="rect">
            <a:avLst/>
          </a:prstGeom>
          <a:noFill/>
          <a:ln w="9525" algn="ctr">
            <a:noFill/>
            <a:miter lim="800000"/>
            <a:headEnd/>
            <a:tailEnd/>
          </a:ln>
        </p:spPr>
        <p:txBody>
          <a:bodyPr wrap="none">
            <a:spAutoFit/>
          </a:bodyPr>
          <a:lstStyle/>
          <a:p>
            <a:pPr marL="228600" indent="-228600"/>
            <a:r>
              <a:rPr lang="en-US" altLang="zh-CN" dirty="0">
                <a:ea typeface="宋体" charset="-122"/>
                <a:cs typeface="AGaramond" pitchFamily="18" charset="0"/>
              </a:rPr>
              <a:t>S</a:t>
            </a:r>
            <a:r>
              <a:rPr lang="en-US" altLang="zh-CN" dirty="0">
                <a:ea typeface="Times New Roman" pitchFamily="18" charset="0"/>
                <a:cs typeface="AGaramond" pitchFamily="18" charset="0"/>
              </a:rPr>
              <a:t>ee </a:t>
            </a:r>
            <a:r>
              <a:rPr lang="en-US" altLang="zh-CN" dirty="0" err="1">
                <a:ea typeface="Times New Roman" pitchFamily="18" charset="0"/>
                <a:cs typeface="AGaramond" pitchFamily="18" charset="0"/>
              </a:rPr>
              <a:t>also:http</a:t>
            </a:r>
            <a:r>
              <a:rPr lang="en-US" altLang="zh-CN" dirty="0">
                <a:ea typeface="Times New Roman" pitchFamily="18" charset="0"/>
                <a:cs typeface="AGaramond" pitchFamily="18" charset="0"/>
              </a:rPr>
              <a:t>://</a:t>
            </a:r>
            <a:r>
              <a:rPr lang="en-US" altLang="zh-CN" dirty="0" err="1">
                <a:ea typeface="Times New Roman" pitchFamily="18" charset="0"/>
                <a:cs typeface="AGaramond" pitchFamily="18" charset="0"/>
              </a:rPr>
              <a:t>www.trustice.com</a:t>
            </a:r>
            <a:r>
              <a:rPr lang="en-US" altLang="zh-CN" dirty="0">
                <a:ea typeface="Times New Roman" pitchFamily="18" charset="0"/>
                <a:cs typeface="AGaramond" pitchFamily="18" charset="0"/>
              </a:rPr>
              <a:t>/java/tar/</a:t>
            </a:r>
          </a:p>
        </p:txBody>
      </p:sp>
      <p:sp>
        <p:nvSpPr>
          <p:cNvPr id="150536" name="矩形 7"/>
          <p:cNvSpPr>
            <a:spLocks noChangeArrowheads="1"/>
          </p:cNvSpPr>
          <p:nvPr/>
        </p:nvSpPr>
        <p:spPr bwMode="auto">
          <a:xfrm>
            <a:off x="228600" y="6519863"/>
            <a:ext cx="4186238" cy="338137"/>
          </a:xfrm>
          <a:prstGeom prst="rect">
            <a:avLst/>
          </a:prstGeom>
          <a:noFill/>
          <a:ln w="9525">
            <a:noFill/>
            <a:miter lim="800000"/>
            <a:headEnd/>
            <a:tailEnd/>
          </a:ln>
        </p:spPr>
        <p:txBody>
          <a:bodyPr wrap="none">
            <a:spAutoFit/>
          </a:bodyPr>
          <a:lstStyle/>
          <a:p>
            <a:r>
              <a:rPr lang="en-US" altLang="zh-CN" dirty="0" err="1">
                <a:ea typeface="宋体" charset="-122"/>
              </a:rPr>
              <a:t>Rar</a:t>
            </a:r>
            <a:r>
              <a:rPr lang="en-US" altLang="zh-CN" dirty="0">
                <a:ea typeface="宋体" charset="-122"/>
              </a:rPr>
              <a:t> file : http://</a:t>
            </a:r>
            <a:r>
              <a:rPr lang="en-US" altLang="zh-CN" dirty="0" err="1">
                <a:ea typeface="宋体" charset="-122"/>
              </a:rPr>
              <a:t>orz.javaeye.com</a:t>
            </a:r>
            <a:r>
              <a:rPr lang="en-US" altLang="zh-CN" dirty="0">
                <a:ea typeface="宋体" charset="-122"/>
              </a:rPr>
              <a:t>/blog/110479</a:t>
            </a:r>
            <a:endParaRPr lang="zh-CN" altLang="en-US" dirty="0">
              <a:ea typeface="宋体" charset="-122"/>
            </a:endParaRPr>
          </a:p>
        </p:txBody>
      </p:sp>
    </p:spTree>
    <p:extLst>
      <p:ext uri="{BB962C8B-B14F-4D97-AF65-F5344CB8AC3E}">
        <p14:creationId xmlns:p14="http://schemas.microsoft.com/office/powerpoint/2010/main" val="424596578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内容占位符 6">
            <a:extLst>
              <a:ext uri="{FF2B5EF4-FFF2-40B4-BE49-F238E27FC236}">
                <a16:creationId xmlns:a16="http://schemas.microsoft.com/office/drawing/2014/main" id="{BDE63F7D-0A3F-E846-A05C-B04A66C3986D}"/>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57200" y="1639003"/>
            <a:ext cx="8229600" cy="4210231"/>
          </a:xfrm>
        </p:spPr>
      </p:pic>
      <p:sp>
        <p:nvSpPr>
          <p:cNvPr id="3" name="标题 2">
            <a:extLst>
              <a:ext uri="{FF2B5EF4-FFF2-40B4-BE49-F238E27FC236}">
                <a16:creationId xmlns:a16="http://schemas.microsoft.com/office/drawing/2014/main" id="{3AC8FA7E-A484-5442-AF4A-9AA91A2ACBFE}"/>
              </a:ext>
            </a:extLst>
          </p:cNvPr>
          <p:cNvSpPr>
            <a:spLocks noGrp="1"/>
          </p:cNvSpPr>
          <p:nvPr>
            <p:ph type="title"/>
          </p:nvPr>
        </p:nvSpPr>
        <p:spPr/>
        <p:txBody>
          <a:bodyPr/>
          <a:lstStyle/>
          <a:p>
            <a:pPr algn="l"/>
            <a:r>
              <a:rPr kumimoji="1" lang="en-US" altLang="zh-CN" dirty="0" err="1"/>
              <a:t>ImageIO</a:t>
            </a:r>
            <a:endParaRPr kumimoji="1" lang="zh-CN" altLang="en-US" dirty="0"/>
          </a:p>
        </p:txBody>
      </p:sp>
      <p:sp>
        <p:nvSpPr>
          <p:cNvPr id="4" name="页脚占位符 3">
            <a:extLst>
              <a:ext uri="{FF2B5EF4-FFF2-40B4-BE49-F238E27FC236}">
                <a16:creationId xmlns:a16="http://schemas.microsoft.com/office/drawing/2014/main" id="{68BB476E-4510-D64F-8CD5-19ED709DF606}"/>
              </a:ext>
            </a:extLst>
          </p:cNvPr>
          <p:cNvSpPr>
            <a:spLocks noGrp="1"/>
          </p:cNvSpPr>
          <p:nvPr>
            <p:ph type="ftr" sz="quarter" idx="11"/>
          </p:nvPr>
        </p:nvSpPr>
        <p:spPr/>
        <p:txBody>
          <a:bodyPr/>
          <a:lstStyle/>
          <a:p>
            <a:pPr>
              <a:defRPr/>
            </a:pPr>
            <a:endParaRPr lang="en-US" dirty="0"/>
          </a:p>
        </p:txBody>
      </p:sp>
    </p:spTree>
    <p:extLst>
      <p:ext uri="{BB962C8B-B14F-4D97-AF65-F5344CB8AC3E}">
        <p14:creationId xmlns:p14="http://schemas.microsoft.com/office/powerpoint/2010/main" val="4085138851"/>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内容占位符 5">
            <a:extLst>
              <a:ext uri="{FF2B5EF4-FFF2-40B4-BE49-F238E27FC236}">
                <a16:creationId xmlns:a16="http://schemas.microsoft.com/office/drawing/2014/main" id="{EBCEECB1-5979-A343-A989-4EE5EB00A05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10758" y="1111250"/>
            <a:ext cx="8722483" cy="4635499"/>
          </a:xfrm>
        </p:spPr>
      </p:pic>
      <p:sp>
        <p:nvSpPr>
          <p:cNvPr id="3" name="标题 2">
            <a:extLst>
              <a:ext uri="{FF2B5EF4-FFF2-40B4-BE49-F238E27FC236}">
                <a16:creationId xmlns:a16="http://schemas.microsoft.com/office/drawing/2014/main" id="{3FD0E409-DF1B-5B4A-8858-1B3BAC55451C}"/>
              </a:ext>
            </a:extLst>
          </p:cNvPr>
          <p:cNvSpPr>
            <a:spLocks noGrp="1"/>
          </p:cNvSpPr>
          <p:nvPr>
            <p:ph type="title"/>
          </p:nvPr>
        </p:nvSpPr>
        <p:spPr/>
        <p:txBody>
          <a:bodyPr/>
          <a:lstStyle/>
          <a:p>
            <a:endParaRPr kumimoji="1" lang="zh-CN" altLang="en-US"/>
          </a:p>
        </p:txBody>
      </p:sp>
      <p:sp>
        <p:nvSpPr>
          <p:cNvPr id="4" name="页脚占位符 3">
            <a:extLst>
              <a:ext uri="{FF2B5EF4-FFF2-40B4-BE49-F238E27FC236}">
                <a16:creationId xmlns:a16="http://schemas.microsoft.com/office/drawing/2014/main" id="{0AD631A7-1674-B94C-8705-7FE9DD934135}"/>
              </a:ext>
            </a:extLst>
          </p:cNvPr>
          <p:cNvSpPr>
            <a:spLocks noGrp="1"/>
          </p:cNvSpPr>
          <p:nvPr>
            <p:ph type="ftr" sz="quarter" idx="11"/>
          </p:nvPr>
        </p:nvSpPr>
        <p:spPr/>
        <p:txBody>
          <a:bodyPr/>
          <a:lstStyle/>
          <a:p>
            <a:pPr>
              <a:defRPr/>
            </a:pPr>
            <a:endParaRPr lang="en-US" dirty="0"/>
          </a:p>
        </p:txBody>
      </p:sp>
    </p:spTree>
    <p:extLst>
      <p:ext uri="{BB962C8B-B14F-4D97-AF65-F5344CB8AC3E}">
        <p14:creationId xmlns:p14="http://schemas.microsoft.com/office/powerpoint/2010/main" val="19201250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a:extLst>
              <a:ext uri="{FF2B5EF4-FFF2-40B4-BE49-F238E27FC236}">
                <a16:creationId xmlns:a16="http://schemas.microsoft.com/office/drawing/2014/main" id="{9FCD4659-E2F5-4819-A856-579B7931D5C0}"/>
              </a:ext>
            </a:extLst>
          </p:cNvPr>
          <p:cNvSpPr>
            <a:spLocks noGrp="1" noChangeArrowheads="1"/>
          </p:cNvSpPr>
          <p:nvPr>
            <p:ph type="title"/>
          </p:nvPr>
        </p:nvSpPr>
        <p:spPr>
          <a:xfrm>
            <a:off x="457200" y="476672"/>
            <a:ext cx="8229600" cy="1143000"/>
          </a:xfrm>
        </p:spPr>
        <p:txBody>
          <a:bodyPr/>
          <a:lstStyle/>
          <a:p>
            <a:pPr eaLnBrk="1" hangingPunct="1"/>
            <a:r>
              <a:rPr lang="en-US" altLang="zh-CN" sz="3200" b="1"/>
              <a:t>2. I/O</a:t>
            </a:r>
            <a:r>
              <a:rPr lang="zh-CN" altLang="en-US" sz="3200" b="1"/>
              <a:t>流分类</a:t>
            </a:r>
            <a:br>
              <a:rPr lang="zh-CN" altLang="en-US" sz="3200" b="1"/>
            </a:br>
            <a:endParaRPr lang="zh-CN" altLang="en-US" sz="3200" b="1"/>
          </a:p>
        </p:txBody>
      </p:sp>
      <p:sp>
        <p:nvSpPr>
          <p:cNvPr id="6147" name="Rectangle 3">
            <a:extLst>
              <a:ext uri="{FF2B5EF4-FFF2-40B4-BE49-F238E27FC236}">
                <a16:creationId xmlns:a16="http://schemas.microsoft.com/office/drawing/2014/main" id="{BC9EB0C4-5CC7-4592-B6F9-D44D2581650A}"/>
              </a:ext>
            </a:extLst>
          </p:cNvPr>
          <p:cNvSpPr>
            <a:spLocks noGrp="1" noChangeArrowheads="1"/>
          </p:cNvSpPr>
          <p:nvPr>
            <p:ph type="body" idx="1"/>
          </p:nvPr>
        </p:nvSpPr>
        <p:spPr>
          <a:xfrm>
            <a:off x="228600" y="2060848"/>
            <a:ext cx="8686800" cy="4525963"/>
          </a:xfrm>
        </p:spPr>
        <p:txBody>
          <a:bodyPr/>
          <a:lstStyle/>
          <a:p>
            <a:pPr eaLnBrk="1" hangingPunct="1"/>
            <a:r>
              <a:rPr lang="zh-CN" altLang="en-US" sz="2400" b="1"/>
              <a:t>输入流（</a:t>
            </a:r>
            <a:r>
              <a:rPr lang="en-US" altLang="zh-CN" sz="2400" b="1"/>
              <a:t>InputStream</a:t>
            </a:r>
            <a:r>
              <a:rPr lang="zh-CN" altLang="en-US" sz="2400" b="1"/>
              <a:t>） 和输出流（</a:t>
            </a:r>
            <a:r>
              <a:rPr lang="en-US" altLang="zh-CN" sz="2400" b="1"/>
              <a:t>Output Stream</a:t>
            </a:r>
            <a:r>
              <a:rPr lang="zh-CN" altLang="en-US" sz="2400" b="1"/>
              <a:t>）</a:t>
            </a:r>
          </a:p>
          <a:p>
            <a:pPr eaLnBrk="1" hangingPunct="1"/>
            <a:r>
              <a:rPr lang="zh-CN" altLang="en-US" sz="2400" b="1"/>
              <a:t>节点流（</a:t>
            </a:r>
            <a:r>
              <a:rPr lang="en-US" altLang="zh-CN" sz="2400" b="1"/>
              <a:t>Node Stream</a:t>
            </a:r>
            <a:r>
              <a:rPr lang="zh-CN" altLang="en-US" sz="2400" b="1"/>
              <a:t>） 和 处理流 （</a:t>
            </a:r>
            <a:r>
              <a:rPr lang="en-US" altLang="zh-CN" sz="2400" b="1"/>
              <a:t>Processing Stream</a:t>
            </a:r>
            <a:r>
              <a:rPr lang="zh-CN" altLang="en-US" sz="2400" b="1"/>
              <a:t>）</a:t>
            </a:r>
          </a:p>
          <a:p>
            <a:pPr eaLnBrk="1" hangingPunct="1"/>
            <a:r>
              <a:rPr lang="zh-CN" altLang="en-US" sz="2400" b="1"/>
              <a:t>字符流（</a:t>
            </a:r>
            <a:r>
              <a:rPr lang="en-US" altLang="zh-CN" sz="2400" b="1"/>
              <a:t>CharacterStream</a:t>
            </a:r>
            <a:r>
              <a:rPr lang="zh-CN" altLang="en-US" sz="2400" b="1"/>
              <a:t>） 和 字节流 （</a:t>
            </a:r>
            <a:r>
              <a:rPr lang="en-US" altLang="zh-CN" sz="2400" b="1"/>
              <a:t>Byte Stream</a:t>
            </a:r>
            <a:r>
              <a:rPr lang="zh-CN" altLang="en-US" sz="2400" b="1"/>
              <a:t>）</a:t>
            </a:r>
          </a:p>
        </p:txBody>
      </p:sp>
    </p:spTree>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标题 1"/>
          <p:cNvSpPr>
            <a:spLocks noGrp="1"/>
          </p:cNvSpPr>
          <p:nvPr>
            <p:ph type="title"/>
          </p:nvPr>
        </p:nvSpPr>
        <p:spPr/>
        <p:txBody>
          <a:bodyPr>
            <a:normAutofit/>
          </a:bodyPr>
          <a:lstStyle/>
          <a:p>
            <a:r>
              <a:rPr lang="en-US" altLang="zh-CN" sz="3200" b="1" kern="1200" dirty="0">
                <a:solidFill>
                  <a:srgbClr val="004DCC"/>
                </a:solidFill>
                <a:effectLst>
                  <a:outerShdw blurRad="31750" dist="25400" dir="5400000" algn="tl" rotWithShape="0">
                    <a:srgbClr val="000000">
                      <a:alpha val="25000"/>
                    </a:srgbClr>
                  </a:outerShdw>
                </a:effectLst>
                <a:latin typeface="Arial"/>
                <a:ea typeface="+mj-ea"/>
                <a:cs typeface="+mj-cs"/>
              </a:rPr>
              <a:t>Write and receive data (.</a:t>
            </a:r>
            <a:r>
              <a:rPr lang="en-US" altLang="zh-CN" sz="3200" b="1" kern="1200" dirty="0" err="1">
                <a:solidFill>
                  <a:srgbClr val="004DCC"/>
                </a:solidFill>
                <a:effectLst>
                  <a:outerShdw blurRad="31750" dist="25400" dir="5400000" algn="tl" rotWithShape="0">
                    <a:srgbClr val="000000">
                      <a:alpha val="25000"/>
                    </a:srgbClr>
                  </a:outerShdw>
                </a:effectLst>
                <a:latin typeface="Arial"/>
                <a:ea typeface="+mj-ea"/>
                <a:cs typeface="+mj-cs"/>
              </a:rPr>
              <a:t>xls</a:t>
            </a:r>
            <a:r>
              <a:rPr lang="en-US" altLang="zh-CN" sz="3200" b="1" kern="1200" dirty="0">
                <a:solidFill>
                  <a:srgbClr val="004DCC"/>
                </a:solidFill>
                <a:effectLst>
                  <a:outerShdw blurRad="31750" dist="25400" dir="5400000" algn="tl" rotWithShape="0">
                    <a:srgbClr val="000000">
                      <a:alpha val="25000"/>
                    </a:srgbClr>
                  </a:outerShdw>
                </a:effectLst>
                <a:latin typeface="Arial"/>
                <a:ea typeface="+mj-ea"/>
                <a:cs typeface="+mj-cs"/>
              </a:rPr>
              <a:t>)</a:t>
            </a:r>
            <a:endParaRPr lang="zh-CN" altLang="en-US" sz="3200" b="1" kern="1200" dirty="0">
              <a:solidFill>
                <a:srgbClr val="004DCC"/>
              </a:solidFill>
              <a:effectLst>
                <a:outerShdw blurRad="31750" dist="25400" dir="5400000" algn="tl" rotWithShape="0">
                  <a:srgbClr val="000000">
                    <a:alpha val="25000"/>
                  </a:srgbClr>
                </a:outerShdw>
              </a:effectLst>
              <a:latin typeface="Arial"/>
              <a:ea typeface="+mj-ea"/>
              <a:cs typeface="+mj-cs"/>
            </a:endParaRPr>
          </a:p>
        </p:txBody>
      </p:sp>
      <p:sp>
        <p:nvSpPr>
          <p:cNvPr id="153603" name="内容占位符 2"/>
          <p:cNvSpPr>
            <a:spLocks noGrp="1"/>
          </p:cNvSpPr>
          <p:nvPr>
            <p:ph idx="1"/>
          </p:nvPr>
        </p:nvSpPr>
        <p:spPr>
          <a:xfrm>
            <a:off x="323528" y="1481138"/>
            <a:ext cx="8363272" cy="4525962"/>
          </a:xfrm>
        </p:spPr>
        <p:txBody>
          <a:bodyPr/>
          <a:lstStyle/>
          <a:p>
            <a:r>
              <a:rPr lang="en-US" altLang="zh-CN" sz="2400" dirty="0">
                <a:solidFill>
                  <a:srgbClr val="FF0000"/>
                </a:solidFill>
                <a:ea typeface="宋体" charset="-122"/>
              </a:rPr>
              <a:t>Excel</a:t>
            </a:r>
          </a:p>
          <a:p>
            <a:pPr lvl="1"/>
            <a:r>
              <a:rPr lang="en-US" altLang="zh-CN" sz="2000" dirty="0">
                <a:solidFill>
                  <a:srgbClr val="FF0000"/>
                </a:solidFill>
                <a:ea typeface="宋体" charset="-122"/>
              </a:rPr>
              <a:t>JXL:</a:t>
            </a:r>
          </a:p>
          <a:p>
            <a:pPr lvl="2"/>
            <a:r>
              <a:rPr lang="en-US" altLang="zh-CN" sz="1600" dirty="0">
                <a:solidFill>
                  <a:srgbClr val="FF0000"/>
                </a:solidFill>
                <a:ea typeface="宋体" charset="-122"/>
              </a:rPr>
              <a:t>Download</a:t>
            </a:r>
            <a:r>
              <a:rPr lang="zh-CN" altLang="en-US" sz="1600" dirty="0">
                <a:solidFill>
                  <a:srgbClr val="FF0000"/>
                </a:solidFill>
                <a:ea typeface="宋体" charset="-122"/>
              </a:rPr>
              <a:t> </a:t>
            </a:r>
            <a:r>
              <a:rPr lang="en-US" altLang="zh-CN" sz="1600" dirty="0" err="1">
                <a:ea typeface="宋体" charset="-122"/>
              </a:rPr>
              <a:t>Xls.jar</a:t>
            </a:r>
            <a:r>
              <a:rPr lang="en-US" altLang="zh-CN" sz="1600" dirty="0">
                <a:solidFill>
                  <a:srgbClr val="FF0000"/>
                </a:solidFill>
                <a:ea typeface="宋体" charset="-122"/>
              </a:rPr>
              <a:t>:</a:t>
            </a:r>
            <a:r>
              <a:rPr lang="zh-CN" altLang="en-US" sz="1600" dirty="0">
                <a:solidFill>
                  <a:srgbClr val="FF0000"/>
                </a:solidFill>
                <a:ea typeface="宋体" charset="-122"/>
              </a:rPr>
              <a:t> </a:t>
            </a:r>
            <a:r>
              <a:rPr lang="en" altLang="zh-CN" sz="1600" dirty="0">
                <a:solidFill>
                  <a:srgbClr val="6466B3"/>
                </a:solidFill>
                <a:latin typeface="Microsoft YaHei" panose="020B0503020204020204" pitchFamily="34" charset="-122"/>
                <a:ea typeface="Microsoft YaHei" panose="020B0503020204020204" pitchFamily="34" charset="-122"/>
                <a:hlinkClick r:id="rId2"/>
              </a:rPr>
              <a:t>http://www.andykhan.com/jexcelapi/</a:t>
            </a:r>
            <a:r>
              <a:rPr lang="en" altLang="zh-CN" sz="1600" dirty="0">
                <a:solidFill>
                  <a:srgbClr val="4D4D4D"/>
                </a:solidFill>
                <a:latin typeface="Microsoft YaHei" panose="020B0503020204020204" pitchFamily="34" charset="-122"/>
                <a:ea typeface="Microsoft YaHei" panose="020B0503020204020204" pitchFamily="34" charset="-122"/>
              </a:rPr>
              <a:t> </a:t>
            </a:r>
            <a:endParaRPr lang="zh-CN" altLang="en-US" sz="1600" dirty="0"/>
          </a:p>
          <a:p>
            <a:pPr lvl="2"/>
            <a:r>
              <a:rPr lang="en-US" altLang="zh-CN" sz="1600" dirty="0">
                <a:solidFill>
                  <a:srgbClr val="FF0000"/>
                </a:solidFill>
                <a:ea typeface="宋体" charset="-122"/>
              </a:rPr>
              <a:t>Examples:</a:t>
            </a:r>
            <a:r>
              <a:rPr lang="zh-CN" altLang="en-US" sz="1600" dirty="0">
                <a:solidFill>
                  <a:srgbClr val="FF0000"/>
                </a:solidFill>
                <a:ea typeface="宋体" charset="-122"/>
              </a:rPr>
              <a:t> </a:t>
            </a:r>
            <a:r>
              <a:rPr lang="en-US" altLang="zh-CN" sz="1600" dirty="0" err="1">
                <a:solidFill>
                  <a:srgbClr val="FF0000"/>
                </a:solidFill>
                <a:ea typeface="宋体" charset="-122"/>
              </a:rPr>
              <a:t>ExcelTest.java</a:t>
            </a:r>
            <a:endParaRPr lang="en-US" altLang="zh-CN" sz="1600" dirty="0">
              <a:ea typeface="宋体" charset="-122"/>
            </a:endParaRPr>
          </a:p>
          <a:p>
            <a:r>
              <a:rPr lang="en-US" altLang="zh-CN" sz="2400" dirty="0">
                <a:hlinkClick r:id="rId3"/>
              </a:rPr>
              <a:t>Word</a:t>
            </a:r>
          </a:p>
          <a:p>
            <a:pPr lvl="1"/>
            <a:r>
              <a:rPr lang="en-US" altLang="zh-CN" sz="2000" dirty="0">
                <a:hlinkClick r:id="rId3"/>
              </a:rPr>
              <a:t>POI:</a:t>
            </a:r>
          </a:p>
          <a:p>
            <a:pPr lvl="2"/>
            <a:r>
              <a:rPr lang="en-US" altLang="zh-CN" sz="1600" dirty="0">
                <a:hlinkClick r:id="rId3"/>
              </a:rPr>
              <a:t>EXAMPLEs:</a:t>
            </a:r>
            <a:r>
              <a:rPr lang="zh-CN" altLang="en-US" sz="1600" dirty="0">
                <a:hlinkClick r:id="rId3"/>
              </a:rPr>
              <a:t> </a:t>
            </a:r>
            <a:r>
              <a:rPr lang="en" altLang="zh-CN" sz="1600" dirty="0">
                <a:hlinkClick r:id="rId3"/>
              </a:rPr>
              <a:t>https://www.cnblogs.com/SimonHu1993/p/8202391.html</a:t>
            </a:r>
            <a:endParaRPr lang="en" altLang="zh-CN" sz="1600" dirty="0"/>
          </a:p>
          <a:p>
            <a:pPr lvl="1"/>
            <a:r>
              <a:rPr lang="en-US" altLang="zh-CN" sz="2000" dirty="0" err="1"/>
              <a:t>FreeMarker</a:t>
            </a:r>
            <a:endParaRPr lang="en-US" altLang="zh-CN" sz="2000" dirty="0"/>
          </a:p>
          <a:p>
            <a:pPr lvl="2"/>
            <a:r>
              <a:rPr lang="en" altLang="zh-CN" sz="1600" dirty="0"/>
              <a:t>https://</a:t>
            </a:r>
            <a:r>
              <a:rPr lang="en" altLang="zh-CN" sz="1600" dirty="0" err="1"/>
              <a:t>baike.baidu.com</a:t>
            </a:r>
            <a:r>
              <a:rPr lang="en" altLang="zh-CN" sz="1600" dirty="0"/>
              <a:t>/item/</a:t>
            </a:r>
            <a:r>
              <a:rPr lang="en" altLang="zh-CN" sz="1600" dirty="0" err="1"/>
              <a:t>freemarker</a:t>
            </a:r>
            <a:r>
              <a:rPr lang="en" altLang="zh-CN" sz="1600" dirty="0"/>
              <a:t>/9489366?fr=</a:t>
            </a:r>
            <a:r>
              <a:rPr lang="en" altLang="zh-CN" sz="1600" dirty="0" err="1"/>
              <a:t>aladdin</a:t>
            </a:r>
            <a:endParaRPr lang="en" altLang="zh-CN" sz="1600" dirty="0"/>
          </a:p>
          <a:p>
            <a:r>
              <a:rPr lang="en" altLang="zh-CN" sz="2400" dirty="0">
                <a:ea typeface="宋体" charset="-122"/>
              </a:rPr>
              <a:t>J</a:t>
            </a:r>
            <a:r>
              <a:rPr lang="en-US" altLang="zh-CN" sz="2400" dirty="0">
                <a:ea typeface="宋体" charset="-122"/>
              </a:rPr>
              <a:t>son:</a:t>
            </a:r>
          </a:p>
          <a:p>
            <a:pPr lvl="1"/>
            <a:r>
              <a:rPr lang="en" altLang="zh-CN" sz="2000" dirty="0">
                <a:ea typeface="宋体" charset="-122"/>
              </a:rPr>
              <a:t>https://</a:t>
            </a:r>
            <a:r>
              <a:rPr lang="en" altLang="zh-CN" sz="2000" dirty="0" err="1">
                <a:ea typeface="宋体" charset="-122"/>
              </a:rPr>
              <a:t>blog.csdn.net</a:t>
            </a:r>
            <a:r>
              <a:rPr lang="en" altLang="zh-CN" sz="2000" dirty="0">
                <a:ea typeface="宋体" charset="-122"/>
              </a:rPr>
              <a:t>/qq_26666947/article/details/111993442</a:t>
            </a:r>
            <a:endParaRPr lang="zh-CN" altLang="en-US" sz="2000" dirty="0">
              <a:ea typeface="宋体" charset="-122"/>
            </a:endParaRPr>
          </a:p>
        </p:txBody>
      </p:sp>
      <p:sp>
        <p:nvSpPr>
          <p:cNvPr id="153604" name="灯片编号占位符 3"/>
          <p:cNvSpPr>
            <a:spLocks noGrp="1"/>
          </p:cNvSpPr>
          <p:nvPr>
            <p:ph type="sldNum" sz="quarter" idx="10"/>
          </p:nvPr>
        </p:nvSpPr>
        <p:spPr>
          <a:noFill/>
        </p:spPr>
        <p:txBody>
          <a:bodyPr/>
          <a:lstStyle/>
          <a:p>
            <a:fld id="{F80F372D-1CF8-44E5-9D67-3FDC8966197D}" type="slidenum">
              <a:rPr lang="zh-CN" altLang="en-US" smtClean="0">
                <a:ea typeface="宋体" charset="-122"/>
              </a:rPr>
              <a:pPr/>
              <a:t>60</a:t>
            </a:fld>
            <a:endParaRPr lang="en-US" altLang="zh-CN" dirty="0">
              <a:ea typeface="宋体" charset="-122"/>
            </a:endParaRPr>
          </a:p>
        </p:txBody>
      </p:sp>
    </p:spTree>
    <p:extLst>
      <p:ext uri="{BB962C8B-B14F-4D97-AF65-F5344CB8AC3E}">
        <p14:creationId xmlns:p14="http://schemas.microsoft.com/office/powerpoint/2010/main" val="3068400826"/>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灯片编号占位符 3"/>
          <p:cNvSpPr>
            <a:spLocks noGrp="1"/>
          </p:cNvSpPr>
          <p:nvPr>
            <p:ph type="sldNum" sz="quarter" idx="10"/>
          </p:nvPr>
        </p:nvSpPr>
        <p:spPr>
          <a:noFill/>
        </p:spPr>
        <p:txBody>
          <a:bodyPr/>
          <a:lstStyle/>
          <a:p>
            <a:fld id="{C636474D-1745-49B3-A6A7-10E15EEE5DF9}" type="slidenum">
              <a:rPr lang="zh-CN" altLang="en-US" smtClean="0">
                <a:ea typeface="宋体" charset="-122"/>
              </a:rPr>
              <a:pPr/>
              <a:t>61</a:t>
            </a:fld>
            <a:endParaRPr lang="en-US" altLang="zh-CN">
              <a:ea typeface="宋体" charset="-122"/>
            </a:endParaRPr>
          </a:p>
        </p:txBody>
      </p:sp>
      <p:sp>
        <p:nvSpPr>
          <p:cNvPr id="155651" name="Rectangle 2"/>
          <p:cNvSpPr>
            <a:spLocks noGrp="1" noChangeArrowheads="1"/>
          </p:cNvSpPr>
          <p:nvPr>
            <p:ph type="title"/>
          </p:nvPr>
        </p:nvSpPr>
        <p:spPr/>
        <p:txBody>
          <a:bodyPr>
            <a:normAutofit/>
          </a:bodyPr>
          <a:lstStyle/>
          <a:p>
            <a:pPr eaLnBrk="1" hangingPunct="1"/>
            <a:r>
              <a:rPr lang="en-US" altLang="zh-CN" sz="3200" b="1" kern="1200" dirty="0">
                <a:solidFill>
                  <a:srgbClr val="004DCC"/>
                </a:solidFill>
                <a:effectLst>
                  <a:outerShdw blurRad="31750" dist="25400" dir="5400000" algn="tl" rotWithShape="0">
                    <a:srgbClr val="000000">
                      <a:alpha val="25000"/>
                    </a:srgbClr>
                  </a:outerShdw>
                </a:effectLst>
                <a:latin typeface="Arial"/>
                <a:ea typeface="+mj-ea"/>
                <a:cs typeface="+mj-cs"/>
              </a:rPr>
              <a:t>An other Class: Runtime</a:t>
            </a:r>
          </a:p>
        </p:txBody>
      </p:sp>
      <p:sp>
        <p:nvSpPr>
          <p:cNvPr id="155652" name="Rectangle 3"/>
          <p:cNvSpPr>
            <a:spLocks noGrp="1" noChangeArrowheads="1"/>
          </p:cNvSpPr>
          <p:nvPr>
            <p:ph type="body" idx="1"/>
          </p:nvPr>
        </p:nvSpPr>
        <p:spPr/>
        <p:txBody>
          <a:bodyPr/>
          <a:lstStyle/>
          <a:p>
            <a:pPr eaLnBrk="1" hangingPunct="1"/>
            <a:r>
              <a:rPr lang="en-US" altLang="zh-CN" sz="2400" dirty="0">
                <a:latin typeface="Times New Roman" pitchFamily="18" charset="0"/>
                <a:ea typeface="Tahoma" pitchFamily="34" charset="0"/>
                <a:cs typeface="Times New Roman" pitchFamily="18" charset="0"/>
              </a:rPr>
              <a:t>Every Java application has a single instance of class Runtime that allows the application to interface with the environment in which the application is running. </a:t>
            </a:r>
          </a:p>
          <a:p>
            <a:pPr eaLnBrk="1" hangingPunct="1"/>
            <a:r>
              <a:rPr lang="en-US" altLang="zh-CN" sz="2400" dirty="0">
                <a:latin typeface="Times New Roman" pitchFamily="18" charset="0"/>
                <a:ea typeface="Tahoma" pitchFamily="34" charset="0"/>
                <a:cs typeface="Times New Roman" pitchFamily="18" charset="0"/>
                <a:hlinkClick r:id="rId2" action="ppaction://hlinkfile" tooltip="class in java.lang"/>
              </a:rPr>
              <a:t>Process</a:t>
            </a:r>
            <a:r>
              <a:rPr lang="en-US" altLang="zh-CN" sz="2400" dirty="0">
                <a:latin typeface="Times New Roman" pitchFamily="18" charset="0"/>
                <a:ea typeface="Tahoma" pitchFamily="34" charset="0"/>
                <a:cs typeface="Times New Roman" pitchFamily="18" charset="0"/>
              </a:rPr>
              <a:t> </a:t>
            </a:r>
            <a:r>
              <a:rPr lang="en-US" altLang="zh-CN" sz="2400" dirty="0">
                <a:latin typeface="Times New Roman" pitchFamily="18" charset="0"/>
                <a:ea typeface="Tahoma" pitchFamily="34" charset="0"/>
                <a:cs typeface="Times New Roman" pitchFamily="18" charset="0"/>
                <a:hlinkClick r:id="rId3" action="ppaction://hlinkfile"/>
              </a:rPr>
              <a:t>exec</a:t>
            </a:r>
            <a:r>
              <a:rPr lang="en-US" altLang="zh-CN" sz="2400" dirty="0">
                <a:latin typeface="Times New Roman" pitchFamily="18" charset="0"/>
                <a:ea typeface="Tahoma" pitchFamily="34" charset="0"/>
                <a:cs typeface="Times New Roman" pitchFamily="18" charset="0"/>
              </a:rPr>
              <a:t>(</a:t>
            </a:r>
            <a:r>
              <a:rPr lang="en-US" altLang="zh-CN" sz="2400" dirty="0">
                <a:latin typeface="Times New Roman" pitchFamily="18" charset="0"/>
                <a:ea typeface="Tahoma" pitchFamily="34" charset="0"/>
                <a:cs typeface="Times New Roman" pitchFamily="18" charset="0"/>
                <a:hlinkClick r:id="rId4" action="ppaction://hlinkfile" tooltip="class in java.lang"/>
              </a:rPr>
              <a:t>String</a:t>
            </a:r>
            <a:r>
              <a:rPr lang="en-US" altLang="zh-CN" sz="2400" dirty="0">
                <a:latin typeface="Times New Roman" pitchFamily="18" charset="0"/>
                <a:ea typeface="Tahoma" pitchFamily="34" charset="0"/>
                <a:cs typeface="Times New Roman" pitchFamily="18" charset="0"/>
              </a:rPr>
              <a:t> command) </a:t>
            </a:r>
          </a:p>
          <a:p>
            <a:pPr lvl="1" eaLnBrk="1" hangingPunct="1"/>
            <a:r>
              <a:rPr lang="en-US" altLang="zh-CN" sz="2200" dirty="0">
                <a:latin typeface="Times New Roman" pitchFamily="18" charset="0"/>
                <a:ea typeface="Tahoma" pitchFamily="34" charset="0"/>
                <a:cs typeface="Times New Roman" pitchFamily="18" charset="0"/>
              </a:rPr>
              <a:t>Executes the specified string command in a separate process.</a:t>
            </a:r>
          </a:p>
          <a:p>
            <a:pPr lvl="1" eaLnBrk="1" hangingPunct="1"/>
            <a:endParaRPr lang="zh-CN" altLang="en-US" sz="2200" dirty="0">
              <a:latin typeface="Times New Roman" pitchFamily="18" charset="0"/>
              <a:ea typeface="宋体" charset="-122"/>
              <a:cs typeface="Times New Roman" pitchFamily="18" charset="0"/>
            </a:endParaRPr>
          </a:p>
          <a:p>
            <a:pPr lvl="1" eaLnBrk="1" hangingPunct="1"/>
            <a:endParaRPr lang="zh-CN" altLang="en-US" sz="2200" dirty="0">
              <a:latin typeface="Times New Roman" pitchFamily="18" charset="0"/>
              <a:ea typeface="宋体" charset="-122"/>
              <a:cs typeface="Times New Roman" pitchFamily="18" charset="0"/>
            </a:endParaRPr>
          </a:p>
          <a:p>
            <a:pPr lvl="1" eaLnBrk="1" hangingPunct="1"/>
            <a:r>
              <a:rPr lang="en-US" altLang="zh-CN" sz="2200" dirty="0">
                <a:latin typeface="Times New Roman" pitchFamily="18" charset="0"/>
                <a:ea typeface="Tahoma" pitchFamily="34" charset="0"/>
                <a:cs typeface="Times New Roman" pitchFamily="18" charset="0"/>
              </a:rPr>
              <a:t>Exec1.java</a:t>
            </a:r>
          </a:p>
          <a:p>
            <a:pPr lvl="1" eaLnBrk="1" hangingPunct="1"/>
            <a:r>
              <a:rPr lang="en-US" altLang="zh-CN" sz="2200" dirty="0">
                <a:latin typeface="Times New Roman" pitchFamily="18" charset="0"/>
                <a:ea typeface="Tahoma" pitchFamily="34" charset="0"/>
                <a:cs typeface="Times New Roman" pitchFamily="18" charset="0"/>
              </a:rPr>
              <a:t>Exec2.java</a:t>
            </a:r>
          </a:p>
        </p:txBody>
      </p:sp>
    </p:spTree>
    <p:extLst>
      <p:ext uri="{BB962C8B-B14F-4D97-AF65-F5344CB8AC3E}">
        <p14:creationId xmlns:p14="http://schemas.microsoft.com/office/powerpoint/2010/main" val="3564694506"/>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A90A1E2B-8C6D-064C-842E-35367946CA7D}"/>
              </a:ext>
            </a:extLst>
          </p:cNvPr>
          <p:cNvSpPr>
            <a:spLocks noGrp="1"/>
          </p:cNvSpPr>
          <p:nvPr>
            <p:ph idx="1"/>
          </p:nvPr>
        </p:nvSpPr>
        <p:spPr/>
        <p:txBody>
          <a:bodyPr/>
          <a:lstStyle/>
          <a:p>
            <a:endParaRPr kumimoji="1" lang="zh-CN" altLang="en-US"/>
          </a:p>
        </p:txBody>
      </p:sp>
      <p:sp>
        <p:nvSpPr>
          <p:cNvPr id="3" name="标题 2">
            <a:extLst>
              <a:ext uri="{FF2B5EF4-FFF2-40B4-BE49-F238E27FC236}">
                <a16:creationId xmlns:a16="http://schemas.microsoft.com/office/drawing/2014/main" id="{EFE4AA71-3B4F-304F-844D-5AC56EB71B3A}"/>
              </a:ext>
            </a:extLst>
          </p:cNvPr>
          <p:cNvSpPr>
            <a:spLocks noGrp="1"/>
          </p:cNvSpPr>
          <p:nvPr>
            <p:ph type="title"/>
          </p:nvPr>
        </p:nvSpPr>
        <p:spPr/>
        <p:txBody>
          <a:bodyPr>
            <a:normAutofit/>
          </a:bodyPr>
          <a:lstStyle/>
          <a:p>
            <a:r>
              <a:rPr lang="en" altLang="zh-CN" dirty="0">
                <a:effectLst/>
              </a:rPr>
              <a:t>Java NIO </a:t>
            </a:r>
            <a:r>
              <a:rPr lang="zh-CN" altLang="en" dirty="0"/>
              <a:t>和</a:t>
            </a:r>
            <a:r>
              <a:rPr lang="en" altLang="zh-CN" dirty="0">
                <a:effectLst/>
              </a:rPr>
              <a:t> IO</a:t>
            </a:r>
            <a:endParaRPr kumimoji="1" lang="zh-CN" altLang="en-US" dirty="0"/>
          </a:p>
        </p:txBody>
      </p:sp>
      <p:sp>
        <p:nvSpPr>
          <p:cNvPr id="4" name="页脚占位符 3">
            <a:extLst>
              <a:ext uri="{FF2B5EF4-FFF2-40B4-BE49-F238E27FC236}">
                <a16:creationId xmlns:a16="http://schemas.microsoft.com/office/drawing/2014/main" id="{194FFFF4-7C99-314D-B2DB-CA3B36D7CE3D}"/>
              </a:ext>
            </a:extLst>
          </p:cNvPr>
          <p:cNvSpPr>
            <a:spLocks noGrp="1"/>
          </p:cNvSpPr>
          <p:nvPr>
            <p:ph type="ftr" sz="quarter" idx="11"/>
          </p:nvPr>
        </p:nvSpPr>
        <p:spPr/>
        <p:txBody>
          <a:bodyPr/>
          <a:lstStyle/>
          <a:p>
            <a:pPr>
              <a:defRPr/>
            </a:pPr>
            <a:endParaRPr lang="en-US" dirty="0"/>
          </a:p>
        </p:txBody>
      </p:sp>
      <p:pic>
        <p:nvPicPr>
          <p:cNvPr id="5" name="图片 4">
            <a:extLst>
              <a:ext uri="{FF2B5EF4-FFF2-40B4-BE49-F238E27FC236}">
                <a16:creationId xmlns:a16="http://schemas.microsoft.com/office/drawing/2014/main" id="{976052B7-67B2-8647-97AD-A62493128F99}"/>
              </a:ext>
            </a:extLst>
          </p:cNvPr>
          <p:cNvPicPr>
            <a:picLocks noChangeAspect="1"/>
          </p:cNvPicPr>
          <p:nvPr/>
        </p:nvPicPr>
        <p:blipFill>
          <a:blip r:embed="rId2"/>
          <a:stretch>
            <a:fillRect/>
          </a:stretch>
        </p:blipFill>
        <p:spPr>
          <a:xfrm>
            <a:off x="1475656" y="2149114"/>
            <a:ext cx="6048672" cy="2749396"/>
          </a:xfrm>
          <a:prstGeom prst="rect">
            <a:avLst/>
          </a:prstGeom>
        </p:spPr>
      </p:pic>
    </p:spTree>
    <p:extLst>
      <p:ext uri="{BB962C8B-B14F-4D97-AF65-F5344CB8AC3E}">
        <p14:creationId xmlns:p14="http://schemas.microsoft.com/office/powerpoint/2010/main" val="1337285091"/>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a:extLst>
              <a:ext uri="{FF2B5EF4-FFF2-40B4-BE49-F238E27FC236}">
                <a16:creationId xmlns:a16="http://schemas.microsoft.com/office/drawing/2014/main" id="{DA0E5E57-92A4-924B-9DAD-3B74DA423920}"/>
              </a:ext>
            </a:extLst>
          </p:cNvPr>
          <p:cNvPicPr>
            <a:picLocks noChangeAspect="1"/>
          </p:cNvPicPr>
          <p:nvPr/>
        </p:nvPicPr>
        <p:blipFill>
          <a:blip r:embed="rId2"/>
          <a:stretch>
            <a:fillRect/>
          </a:stretch>
        </p:blipFill>
        <p:spPr>
          <a:xfrm>
            <a:off x="464592" y="1125488"/>
            <a:ext cx="8318500" cy="4584700"/>
          </a:xfrm>
          <a:prstGeom prst="rect">
            <a:avLst/>
          </a:prstGeom>
        </p:spPr>
      </p:pic>
    </p:spTree>
    <p:extLst>
      <p:ext uri="{BB962C8B-B14F-4D97-AF65-F5344CB8AC3E}">
        <p14:creationId xmlns:p14="http://schemas.microsoft.com/office/powerpoint/2010/main" val="411771305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a:extLst>
              <a:ext uri="{FF2B5EF4-FFF2-40B4-BE49-F238E27FC236}">
                <a16:creationId xmlns:a16="http://schemas.microsoft.com/office/drawing/2014/main" id="{EC14D93A-F09B-4F47-ADA1-7D93F37F4DE7}"/>
              </a:ext>
            </a:extLst>
          </p:cNvPr>
          <p:cNvSpPr>
            <a:spLocks noGrp="1"/>
          </p:cNvSpPr>
          <p:nvPr>
            <p:ph idx="1"/>
          </p:nvPr>
        </p:nvSpPr>
        <p:spPr/>
        <p:txBody>
          <a:bodyPr/>
          <a:lstStyle/>
          <a:p>
            <a:endParaRPr lang="en" altLang="zh-CN" dirty="0">
              <a:hlinkClick r:id="rId2"/>
            </a:endParaRPr>
          </a:p>
          <a:p>
            <a:endParaRPr lang="en" altLang="zh-CN" dirty="0">
              <a:hlinkClick r:id="rId2"/>
            </a:endParaRPr>
          </a:p>
          <a:p>
            <a:endParaRPr lang="en" altLang="zh-CN" dirty="0">
              <a:hlinkClick r:id="rId2"/>
            </a:endParaRPr>
          </a:p>
          <a:p>
            <a:endParaRPr lang="en" altLang="zh-CN" dirty="0">
              <a:hlinkClick r:id="rId2"/>
            </a:endParaRPr>
          </a:p>
          <a:p>
            <a:endParaRPr lang="en" altLang="zh-CN" dirty="0">
              <a:hlinkClick r:id="rId2"/>
            </a:endParaRPr>
          </a:p>
          <a:p>
            <a:endParaRPr lang="en" altLang="zh-CN" dirty="0">
              <a:hlinkClick r:id="rId2"/>
            </a:endParaRPr>
          </a:p>
          <a:p>
            <a:pPr marL="0" indent="0">
              <a:buNone/>
            </a:pPr>
            <a:endParaRPr lang="en" altLang="zh-CN" dirty="0">
              <a:hlinkClick r:id="rId2"/>
            </a:endParaRPr>
          </a:p>
        </p:txBody>
      </p:sp>
      <p:sp>
        <p:nvSpPr>
          <p:cNvPr id="3" name="标题 2">
            <a:extLst>
              <a:ext uri="{FF2B5EF4-FFF2-40B4-BE49-F238E27FC236}">
                <a16:creationId xmlns:a16="http://schemas.microsoft.com/office/drawing/2014/main" id="{118AED8C-6BE3-CA40-B7AE-7BE3696915B6}"/>
              </a:ext>
            </a:extLst>
          </p:cNvPr>
          <p:cNvSpPr>
            <a:spLocks noGrp="1"/>
          </p:cNvSpPr>
          <p:nvPr>
            <p:ph type="title"/>
          </p:nvPr>
        </p:nvSpPr>
        <p:spPr/>
        <p:txBody>
          <a:bodyPr/>
          <a:lstStyle/>
          <a:p>
            <a:endParaRPr kumimoji="1" lang="zh-CN" altLang="en-US"/>
          </a:p>
        </p:txBody>
      </p:sp>
      <p:sp>
        <p:nvSpPr>
          <p:cNvPr id="4" name="页脚占位符 3">
            <a:extLst>
              <a:ext uri="{FF2B5EF4-FFF2-40B4-BE49-F238E27FC236}">
                <a16:creationId xmlns:a16="http://schemas.microsoft.com/office/drawing/2014/main" id="{FFDA5EAD-FB2C-4640-BF83-4F267421ADA7}"/>
              </a:ext>
            </a:extLst>
          </p:cNvPr>
          <p:cNvSpPr>
            <a:spLocks noGrp="1"/>
          </p:cNvSpPr>
          <p:nvPr>
            <p:ph type="ftr" sz="quarter" idx="11"/>
          </p:nvPr>
        </p:nvSpPr>
        <p:spPr/>
        <p:txBody>
          <a:bodyPr/>
          <a:lstStyle/>
          <a:p>
            <a:pPr>
              <a:defRPr/>
            </a:pPr>
            <a:endParaRPr lang="en-US" dirty="0"/>
          </a:p>
        </p:txBody>
      </p:sp>
      <p:pic>
        <p:nvPicPr>
          <p:cNvPr id="5" name="图片 4">
            <a:extLst>
              <a:ext uri="{FF2B5EF4-FFF2-40B4-BE49-F238E27FC236}">
                <a16:creationId xmlns:a16="http://schemas.microsoft.com/office/drawing/2014/main" id="{45976DBA-5B23-9342-9645-38008C19A601}"/>
              </a:ext>
            </a:extLst>
          </p:cNvPr>
          <p:cNvPicPr>
            <a:picLocks noChangeAspect="1"/>
          </p:cNvPicPr>
          <p:nvPr/>
        </p:nvPicPr>
        <p:blipFill>
          <a:blip r:embed="rId3"/>
          <a:stretch>
            <a:fillRect/>
          </a:stretch>
        </p:blipFill>
        <p:spPr>
          <a:xfrm>
            <a:off x="23151" y="1695748"/>
            <a:ext cx="3707904" cy="3466504"/>
          </a:xfrm>
          <a:prstGeom prst="rect">
            <a:avLst/>
          </a:prstGeom>
        </p:spPr>
      </p:pic>
      <p:pic>
        <p:nvPicPr>
          <p:cNvPr id="6" name="图片 5">
            <a:extLst>
              <a:ext uri="{FF2B5EF4-FFF2-40B4-BE49-F238E27FC236}">
                <a16:creationId xmlns:a16="http://schemas.microsoft.com/office/drawing/2014/main" id="{97C6BE76-623C-5647-A2F8-BD8E100DF168}"/>
              </a:ext>
            </a:extLst>
          </p:cNvPr>
          <p:cNvPicPr>
            <a:picLocks noChangeAspect="1"/>
          </p:cNvPicPr>
          <p:nvPr/>
        </p:nvPicPr>
        <p:blipFill>
          <a:blip r:embed="rId4"/>
          <a:stretch>
            <a:fillRect/>
          </a:stretch>
        </p:blipFill>
        <p:spPr>
          <a:xfrm>
            <a:off x="3704781" y="1852462"/>
            <a:ext cx="5412945" cy="3439475"/>
          </a:xfrm>
          <a:prstGeom prst="rect">
            <a:avLst/>
          </a:prstGeom>
        </p:spPr>
      </p:pic>
    </p:spTree>
    <p:extLst>
      <p:ext uri="{BB962C8B-B14F-4D97-AF65-F5344CB8AC3E}">
        <p14:creationId xmlns:p14="http://schemas.microsoft.com/office/powerpoint/2010/main" val="52441437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EF4FF220-554B-4C64-9001-CCCE8008AFB5}"/>
              </a:ext>
            </a:extLst>
          </p:cNvPr>
          <p:cNvSpPr>
            <a:spLocks noGrp="1"/>
          </p:cNvSpPr>
          <p:nvPr>
            <p:ph idx="1"/>
          </p:nvPr>
        </p:nvSpPr>
        <p:spPr>
          <a:xfrm>
            <a:off x="457200" y="2320280"/>
            <a:ext cx="8229600" cy="1108720"/>
          </a:xfrm>
        </p:spPr>
        <p:txBody>
          <a:bodyPr/>
          <a:lstStyle/>
          <a:p>
            <a:pPr algn="ctr">
              <a:buFont typeface="Wingdings" panose="05000000000000000000" pitchFamily="2" charset="2"/>
              <a:buChar char="Ø"/>
            </a:pPr>
            <a:r>
              <a:rPr lang="en-US" altLang="zh-CN" sz="6000">
                <a:solidFill>
                  <a:srgbClr val="0070C0"/>
                </a:solidFill>
                <a:effectLst>
                  <a:outerShdw blurRad="38100" dist="38100" dir="2700000" algn="tl">
                    <a:srgbClr val="000000">
                      <a:alpha val="43137"/>
                    </a:srgbClr>
                  </a:outerShdw>
                </a:effectLst>
              </a:rPr>
              <a:t>  JDBC</a:t>
            </a:r>
            <a:r>
              <a:rPr lang="zh-CN" altLang="en-US" sz="6000">
                <a:solidFill>
                  <a:srgbClr val="0070C0"/>
                </a:solidFill>
                <a:effectLst>
                  <a:outerShdw blurRad="38100" dist="38100" dir="2700000" algn="tl">
                    <a:srgbClr val="000000">
                      <a:alpha val="43137"/>
                    </a:srgbClr>
                  </a:outerShdw>
                </a:effectLst>
              </a:rPr>
              <a:t>部分</a:t>
            </a:r>
          </a:p>
        </p:txBody>
      </p:sp>
    </p:spTree>
    <p:extLst>
      <p:ext uri="{BB962C8B-B14F-4D97-AF65-F5344CB8AC3E}">
        <p14:creationId xmlns:p14="http://schemas.microsoft.com/office/powerpoint/2010/main" val="954835666"/>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Rectangle 2"/>
          <p:cNvSpPr>
            <a:spLocks noGrp="1" noChangeArrowheads="1"/>
          </p:cNvSpPr>
          <p:nvPr>
            <p:ph type="title"/>
          </p:nvPr>
        </p:nvSpPr>
        <p:spPr>
          <a:xfrm>
            <a:off x="609600" y="332656"/>
            <a:ext cx="8077200" cy="1143000"/>
          </a:xfrm>
        </p:spPr>
        <p:txBody>
          <a:bodyPr/>
          <a:lstStyle/>
          <a:p>
            <a:r>
              <a:rPr lang="en-US" altLang="zh-CN" sz="4800" b="1">
                <a:solidFill>
                  <a:schemeClr val="tx1"/>
                </a:solidFill>
                <a:latin typeface="+mn-lt"/>
                <a:ea typeface="+mn-ea"/>
              </a:rPr>
              <a:t>1. </a:t>
            </a:r>
            <a:r>
              <a:rPr lang="zh-CN" altLang="zh-CN" sz="4800" b="1">
                <a:solidFill>
                  <a:schemeClr val="tx1"/>
                </a:solidFill>
                <a:latin typeface="+mn-lt"/>
                <a:ea typeface="+mn-ea"/>
              </a:rPr>
              <a:t>关系数据库系统</a:t>
            </a:r>
            <a:endParaRPr lang="zh-CN" altLang="en-US" sz="4800" b="1">
              <a:solidFill>
                <a:schemeClr val="tx1"/>
              </a:solidFill>
              <a:latin typeface="+mn-lt"/>
              <a:ea typeface="+mn-ea"/>
            </a:endParaRPr>
          </a:p>
        </p:txBody>
      </p:sp>
      <p:sp>
        <p:nvSpPr>
          <p:cNvPr id="4100" name="Rectangle 3"/>
          <p:cNvSpPr>
            <a:spLocks noGrp="1" noChangeArrowheads="1"/>
          </p:cNvSpPr>
          <p:nvPr>
            <p:ph type="body" idx="1"/>
          </p:nvPr>
        </p:nvSpPr>
        <p:spPr>
          <a:xfrm>
            <a:off x="331730" y="1988840"/>
            <a:ext cx="8480540" cy="4104456"/>
          </a:xfrm>
        </p:spPr>
        <p:txBody>
          <a:bodyPr/>
          <a:lstStyle/>
          <a:p>
            <a:pPr marL="0" indent="0">
              <a:lnSpc>
                <a:spcPct val="105000"/>
              </a:lnSpc>
              <a:buNone/>
            </a:pPr>
            <a:r>
              <a:rPr lang="en-US" altLang="en-US" sz="2800"/>
              <a:t>★</a:t>
            </a:r>
            <a:r>
              <a:rPr lang="zh-CN" sz="2800">
                <a:solidFill>
                  <a:srgbClr val="FF0000"/>
                </a:solidFill>
                <a:latin typeface="微软雅黑" panose="020B0503020204020204" pitchFamily="34" charset="-122"/>
                <a:ea typeface="微软雅黑" panose="020B0503020204020204" pitchFamily="34" charset="-122"/>
              </a:rPr>
              <a:t>数据库</a:t>
            </a:r>
            <a:r>
              <a:rPr lang="zh-CN" sz="2800"/>
              <a:t>是按照一定的数据结构来组织、存储和管理</a:t>
            </a:r>
            <a:r>
              <a:rPr lang="zh-CN" altLang="zh-CN" sz="2800"/>
              <a:t>的</a:t>
            </a:r>
            <a:r>
              <a:rPr lang="zh-CN" sz="2800"/>
              <a:t>数据；</a:t>
            </a:r>
            <a:endParaRPr lang="en-US" altLang="zh-CN" sz="2800"/>
          </a:p>
          <a:p>
            <a:pPr marL="0" indent="0">
              <a:lnSpc>
                <a:spcPct val="105000"/>
              </a:lnSpc>
              <a:buNone/>
            </a:pPr>
            <a:endParaRPr lang="en-US" altLang="zh-CN" sz="2000"/>
          </a:p>
          <a:p>
            <a:pPr marL="0" indent="0">
              <a:lnSpc>
                <a:spcPct val="105000"/>
              </a:lnSpc>
              <a:buNone/>
            </a:pPr>
            <a:r>
              <a:rPr lang="en-US" altLang="en-US" sz="2800"/>
              <a:t>★</a:t>
            </a:r>
            <a:r>
              <a:rPr lang="zh-CN" altLang="en-US" sz="2800">
                <a:solidFill>
                  <a:srgbClr val="FF0000"/>
                </a:solidFill>
                <a:latin typeface="微软雅黑" panose="020B0503020204020204" pitchFamily="34" charset="-122"/>
                <a:ea typeface="微软雅黑" panose="020B0503020204020204" pitchFamily="34" charset="-122"/>
              </a:rPr>
              <a:t>数据库管理系统</a:t>
            </a:r>
            <a:r>
              <a:rPr lang="en-US" altLang="zh-CN" sz="2800"/>
              <a:t>DBMS(Data Base Management System)</a:t>
            </a:r>
            <a:r>
              <a:rPr lang="zh-CN" sz="2800"/>
              <a:t>是一种操纵和管理数据库的大型软件，用于建立、使用和维护数据库；</a:t>
            </a:r>
            <a:endParaRPr lang="en-US" altLang="zh-CN" sz="2800"/>
          </a:p>
          <a:p>
            <a:pPr marL="0" indent="0">
              <a:lnSpc>
                <a:spcPct val="105000"/>
              </a:lnSpc>
              <a:buNone/>
            </a:pPr>
            <a:endParaRPr lang="en-US" altLang="zh-CN" sz="2000"/>
          </a:p>
          <a:p>
            <a:pPr marL="0" indent="0">
              <a:lnSpc>
                <a:spcPct val="105000"/>
              </a:lnSpc>
              <a:buNone/>
            </a:pPr>
            <a:r>
              <a:rPr lang="en-US" altLang="en-US" sz="2800"/>
              <a:t>★</a:t>
            </a:r>
            <a:r>
              <a:rPr lang="zh-CN" altLang="en-US" sz="2800">
                <a:solidFill>
                  <a:srgbClr val="FF0000"/>
                </a:solidFill>
                <a:latin typeface="微软雅黑" panose="020B0503020204020204" pitchFamily="34" charset="-122"/>
                <a:ea typeface="微软雅黑" panose="020B0503020204020204" pitchFamily="34" charset="-122"/>
              </a:rPr>
              <a:t>数据库系统</a:t>
            </a:r>
            <a:r>
              <a:rPr lang="en-US" altLang="zh-CN" sz="2800"/>
              <a:t>(Database System)</a:t>
            </a:r>
            <a:r>
              <a:rPr lang="zh-CN" sz="2800"/>
              <a:t>由数据库、数据库管理系统以及应用程序组成。</a:t>
            </a:r>
            <a:endParaRPr lang="zh-CN" altLang="en-US" sz="2800">
              <a:solidFill>
                <a:schemeClr val="bg1"/>
              </a:solidFill>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id="{72F94AC1-88AC-43F7-9355-812E034847AB}"/>
              </a:ext>
            </a:extLst>
          </p:cNvPr>
          <p:cNvSpPr/>
          <p:nvPr/>
        </p:nvSpPr>
        <p:spPr>
          <a:xfrm>
            <a:off x="3131840" y="512675"/>
            <a:ext cx="2880320" cy="648072"/>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solidFill>
              </a:rPr>
              <a:t>用户</a:t>
            </a:r>
          </a:p>
        </p:txBody>
      </p:sp>
      <p:sp>
        <p:nvSpPr>
          <p:cNvPr id="9" name="矩形 8">
            <a:extLst>
              <a:ext uri="{FF2B5EF4-FFF2-40B4-BE49-F238E27FC236}">
                <a16:creationId xmlns:a16="http://schemas.microsoft.com/office/drawing/2014/main" id="{380FF317-5A42-46F5-9498-315C26FF191F}"/>
              </a:ext>
            </a:extLst>
          </p:cNvPr>
          <p:cNvSpPr/>
          <p:nvPr/>
        </p:nvSpPr>
        <p:spPr>
          <a:xfrm>
            <a:off x="899592" y="1916831"/>
            <a:ext cx="7344816" cy="648072"/>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solidFill>
              </a:rPr>
              <a:t>应用程序</a:t>
            </a:r>
          </a:p>
        </p:txBody>
      </p:sp>
      <p:sp>
        <p:nvSpPr>
          <p:cNvPr id="10" name="矩形 9">
            <a:extLst>
              <a:ext uri="{FF2B5EF4-FFF2-40B4-BE49-F238E27FC236}">
                <a16:creationId xmlns:a16="http://schemas.microsoft.com/office/drawing/2014/main" id="{568BADA3-C497-4937-B205-F7C83D59CF2A}"/>
              </a:ext>
            </a:extLst>
          </p:cNvPr>
          <p:cNvSpPr/>
          <p:nvPr/>
        </p:nvSpPr>
        <p:spPr>
          <a:xfrm>
            <a:off x="899592" y="3453760"/>
            <a:ext cx="2880320" cy="648072"/>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solidFill>
              </a:rPr>
              <a:t>数据库管理系统</a:t>
            </a:r>
          </a:p>
        </p:txBody>
      </p:sp>
      <p:sp>
        <p:nvSpPr>
          <p:cNvPr id="12" name="矩形 11">
            <a:extLst>
              <a:ext uri="{FF2B5EF4-FFF2-40B4-BE49-F238E27FC236}">
                <a16:creationId xmlns:a16="http://schemas.microsoft.com/office/drawing/2014/main" id="{33F5F68E-2BD9-476E-99B5-7CDBD7AAB38B}"/>
              </a:ext>
            </a:extLst>
          </p:cNvPr>
          <p:cNvSpPr/>
          <p:nvPr/>
        </p:nvSpPr>
        <p:spPr>
          <a:xfrm>
            <a:off x="5364088" y="3469945"/>
            <a:ext cx="2880320" cy="648072"/>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solidFill>
              </a:rPr>
              <a:t>数据库管理系统</a:t>
            </a:r>
          </a:p>
        </p:txBody>
      </p:sp>
      <p:sp>
        <p:nvSpPr>
          <p:cNvPr id="13" name="矩形 12">
            <a:extLst>
              <a:ext uri="{FF2B5EF4-FFF2-40B4-BE49-F238E27FC236}">
                <a16:creationId xmlns:a16="http://schemas.microsoft.com/office/drawing/2014/main" id="{4C6D6BB9-0EC3-428E-8A33-983F9FEFDECE}"/>
              </a:ext>
            </a:extLst>
          </p:cNvPr>
          <p:cNvSpPr/>
          <p:nvPr/>
        </p:nvSpPr>
        <p:spPr>
          <a:xfrm>
            <a:off x="904148" y="5017985"/>
            <a:ext cx="1219580" cy="648072"/>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solidFill>
              </a:rPr>
              <a:t>数据库</a:t>
            </a:r>
          </a:p>
        </p:txBody>
      </p:sp>
      <p:sp>
        <p:nvSpPr>
          <p:cNvPr id="14" name="矩形 13">
            <a:extLst>
              <a:ext uri="{FF2B5EF4-FFF2-40B4-BE49-F238E27FC236}">
                <a16:creationId xmlns:a16="http://schemas.microsoft.com/office/drawing/2014/main" id="{B69DC9FD-D45B-444B-9C18-A25762EC2868}"/>
              </a:ext>
            </a:extLst>
          </p:cNvPr>
          <p:cNvSpPr/>
          <p:nvPr/>
        </p:nvSpPr>
        <p:spPr>
          <a:xfrm>
            <a:off x="2567149" y="5027241"/>
            <a:ext cx="1212763" cy="648072"/>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solidFill>
              </a:rPr>
              <a:t>数据库</a:t>
            </a:r>
          </a:p>
        </p:txBody>
      </p:sp>
      <p:sp>
        <p:nvSpPr>
          <p:cNvPr id="15" name="矩形 14">
            <a:extLst>
              <a:ext uri="{FF2B5EF4-FFF2-40B4-BE49-F238E27FC236}">
                <a16:creationId xmlns:a16="http://schemas.microsoft.com/office/drawing/2014/main" id="{EB5896A8-CBA2-44C1-B080-9D6DC4B17F79}"/>
              </a:ext>
            </a:extLst>
          </p:cNvPr>
          <p:cNvSpPr/>
          <p:nvPr/>
        </p:nvSpPr>
        <p:spPr>
          <a:xfrm>
            <a:off x="5364088" y="5027241"/>
            <a:ext cx="1158945" cy="648072"/>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solidFill>
              </a:rPr>
              <a:t>数据库</a:t>
            </a:r>
          </a:p>
        </p:txBody>
      </p:sp>
      <p:sp>
        <p:nvSpPr>
          <p:cNvPr id="16" name="矩形 15">
            <a:extLst>
              <a:ext uri="{FF2B5EF4-FFF2-40B4-BE49-F238E27FC236}">
                <a16:creationId xmlns:a16="http://schemas.microsoft.com/office/drawing/2014/main" id="{5EEAC5E0-D60D-4A66-B044-7C2ECC243959}"/>
              </a:ext>
            </a:extLst>
          </p:cNvPr>
          <p:cNvSpPr/>
          <p:nvPr/>
        </p:nvSpPr>
        <p:spPr>
          <a:xfrm>
            <a:off x="7087659" y="5027241"/>
            <a:ext cx="1158945" cy="648072"/>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a:solidFill>
                  <a:schemeClr val="tx1"/>
                </a:solidFill>
              </a:rPr>
              <a:t>数据库</a:t>
            </a:r>
          </a:p>
        </p:txBody>
      </p:sp>
      <p:sp>
        <p:nvSpPr>
          <p:cNvPr id="7" name="文本框 6">
            <a:extLst>
              <a:ext uri="{FF2B5EF4-FFF2-40B4-BE49-F238E27FC236}">
                <a16:creationId xmlns:a16="http://schemas.microsoft.com/office/drawing/2014/main" id="{95CC31C3-82E3-42F9-8CC6-C1D1793A7B9E}"/>
              </a:ext>
            </a:extLst>
          </p:cNvPr>
          <p:cNvSpPr txBox="1"/>
          <p:nvPr/>
        </p:nvSpPr>
        <p:spPr>
          <a:xfrm>
            <a:off x="4239256" y="3476018"/>
            <a:ext cx="706432" cy="461665"/>
          </a:xfrm>
          <a:prstGeom prst="rect">
            <a:avLst/>
          </a:prstGeom>
          <a:noFill/>
        </p:spPr>
        <p:txBody>
          <a:bodyPr wrap="square" rtlCol="0">
            <a:spAutoFit/>
          </a:bodyPr>
          <a:lstStyle/>
          <a:p>
            <a:r>
              <a:rPr lang="en-US" altLang="zh-CN" sz="2400" b="1"/>
              <a:t>......</a:t>
            </a:r>
            <a:endParaRPr lang="zh-CN" altLang="en-US" sz="2400" b="1"/>
          </a:p>
        </p:txBody>
      </p:sp>
      <p:sp>
        <p:nvSpPr>
          <p:cNvPr id="18" name="文本框 17">
            <a:extLst>
              <a:ext uri="{FF2B5EF4-FFF2-40B4-BE49-F238E27FC236}">
                <a16:creationId xmlns:a16="http://schemas.microsoft.com/office/drawing/2014/main" id="{5688EF6B-43A7-4997-8210-DE24ADC00BCC}"/>
              </a:ext>
            </a:extLst>
          </p:cNvPr>
          <p:cNvSpPr txBox="1"/>
          <p:nvPr/>
        </p:nvSpPr>
        <p:spPr>
          <a:xfrm>
            <a:off x="2123728" y="5004809"/>
            <a:ext cx="706432" cy="461665"/>
          </a:xfrm>
          <a:prstGeom prst="rect">
            <a:avLst/>
          </a:prstGeom>
          <a:noFill/>
        </p:spPr>
        <p:txBody>
          <a:bodyPr wrap="square" rtlCol="0">
            <a:spAutoFit/>
          </a:bodyPr>
          <a:lstStyle/>
          <a:p>
            <a:r>
              <a:rPr lang="en-US" altLang="zh-CN" sz="2400" b="1"/>
              <a:t>...</a:t>
            </a:r>
            <a:endParaRPr lang="zh-CN" altLang="en-US" sz="2400" b="1"/>
          </a:p>
        </p:txBody>
      </p:sp>
      <p:sp>
        <p:nvSpPr>
          <p:cNvPr id="19" name="文本框 18">
            <a:extLst>
              <a:ext uri="{FF2B5EF4-FFF2-40B4-BE49-F238E27FC236}">
                <a16:creationId xmlns:a16="http://schemas.microsoft.com/office/drawing/2014/main" id="{BCA316B4-82BE-4D2A-B86A-013922064B74}"/>
              </a:ext>
            </a:extLst>
          </p:cNvPr>
          <p:cNvSpPr txBox="1"/>
          <p:nvPr/>
        </p:nvSpPr>
        <p:spPr>
          <a:xfrm>
            <a:off x="6591273" y="5017958"/>
            <a:ext cx="706432" cy="461665"/>
          </a:xfrm>
          <a:prstGeom prst="rect">
            <a:avLst/>
          </a:prstGeom>
          <a:noFill/>
        </p:spPr>
        <p:txBody>
          <a:bodyPr wrap="square" rtlCol="0">
            <a:spAutoFit/>
          </a:bodyPr>
          <a:lstStyle/>
          <a:p>
            <a:r>
              <a:rPr lang="en-US" altLang="zh-CN" sz="2400" b="1"/>
              <a:t>...</a:t>
            </a:r>
            <a:endParaRPr lang="zh-CN" altLang="en-US" sz="2400" b="1"/>
          </a:p>
        </p:txBody>
      </p:sp>
      <p:sp>
        <p:nvSpPr>
          <p:cNvPr id="8" name="箭头: 上下 7">
            <a:extLst>
              <a:ext uri="{FF2B5EF4-FFF2-40B4-BE49-F238E27FC236}">
                <a16:creationId xmlns:a16="http://schemas.microsoft.com/office/drawing/2014/main" id="{8ABC452B-DE74-4F1E-970E-63D9E4B0182A}"/>
              </a:ext>
            </a:extLst>
          </p:cNvPr>
          <p:cNvSpPr/>
          <p:nvPr/>
        </p:nvSpPr>
        <p:spPr>
          <a:xfrm>
            <a:off x="4467578" y="1160747"/>
            <a:ext cx="208844" cy="756084"/>
          </a:xfrm>
          <a:prstGeom prst="up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0" name="直接箭头连接符 19">
            <a:extLst>
              <a:ext uri="{FF2B5EF4-FFF2-40B4-BE49-F238E27FC236}">
                <a16:creationId xmlns:a16="http://schemas.microsoft.com/office/drawing/2014/main" id="{2C923CB3-1E6F-423B-81FA-21496DED3100}"/>
              </a:ext>
            </a:extLst>
          </p:cNvPr>
          <p:cNvCxnSpPr>
            <a:endCxn id="10" idx="0"/>
          </p:cNvCxnSpPr>
          <p:nvPr/>
        </p:nvCxnSpPr>
        <p:spPr>
          <a:xfrm>
            <a:off x="2339752" y="2564903"/>
            <a:ext cx="0" cy="888857"/>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a:extLst>
              <a:ext uri="{FF2B5EF4-FFF2-40B4-BE49-F238E27FC236}">
                <a16:creationId xmlns:a16="http://schemas.microsoft.com/office/drawing/2014/main" id="{67994AAA-1F7B-43CA-9639-0E9575395537}"/>
              </a:ext>
            </a:extLst>
          </p:cNvPr>
          <p:cNvCxnSpPr/>
          <p:nvPr/>
        </p:nvCxnSpPr>
        <p:spPr>
          <a:xfrm>
            <a:off x="6804248" y="2573513"/>
            <a:ext cx="0" cy="888857"/>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5" name="直接箭头连接符 24">
            <a:extLst>
              <a:ext uri="{FF2B5EF4-FFF2-40B4-BE49-F238E27FC236}">
                <a16:creationId xmlns:a16="http://schemas.microsoft.com/office/drawing/2014/main" id="{B3B4E94B-AAD8-41CE-A695-3CCBC562B0F2}"/>
              </a:ext>
            </a:extLst>
          </p:cNvPr>
          <p:cNvCxnSpPr/>
          <p:nvPr/>
        </p:nvCxnSpPr>
        <p:spPr>
          <a:xfrm>
            <a:off x="1513938" y="4115453"/>
            <a:ext cx="0" cy="888857"/>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a:extLst>
              <a:ext uri="{FF2B5EF4-FFF2-40B4-BE49-F238E27FC236}">
                <a16:creationId xmlns:a16="http://schemas.microsoft.com/office/drawing/2014/main" id="{633A1EA5-2EC5-42D8-94FE-3BBAAB00D0CE}"/>
              </a:ext>
            </a:extLst>
          </p:cNvPr>
          <p:cNvCxnSpPr/>
          <p:nvPr/>
        </p:nvCxnSpPr>
        <p:spPr>
          <a:xfrm>
            <a:off x="3173530" y="4115453"/>
            <a:ext cx="0" cy="888857"/>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 name="直接箭头连接符 26">
            <a:extLst>
              <a:ext uri="{FF2B5EF4-FFF2-40B4-BE49-F238E27FC236}">
                <a16:creationId xmlns:a16="http://schemas.microsoft.com/office/drawing/2014/main" id="{028A73FE-3EBE-4666-94C7-D32EB0317FCA}"/>
              </a:ext>
            </a:extLst>
          </p:cNvPr>
          <p:cNvCxnSpPr/>
          <p:nvPr/>
        </p:nvCxnSpPr>
        <p:spPr>
          <a:xfrm>
            <a:off x="5943560" y="4129101"/>
            <a:ext cx="0" cy="888857"/>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a:extLst>
              <a:ext uri="{FF2B5EF4-FFF2-40B4-BE49-F238E27FC236}">
                <a16:creationId xmlns:a16="http://schemas.microsoft.com/office/drawing/2014/main" id="{BFC748F3-49FC-4EE6-8C0E-69FCC9BF2AAD}"/>
              </a:ext>
            </a:extLst>
          </p:cNvPr>
          <p:cNvCxnSpPr/>
          <p:nvPr/>
        </p:nvCxnSpPr>
        <p:spPr>
          <a:xfrm>
            <a:off x="7667131" y="4138384"/>
            <a:ext cx="0" cy="888857"/>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9" name="标注: 线形 28">
            <a:extLst>
              <a:ext uri="{FF2B5EF4-FFF2-40B4-BE49-F238E27FC236}">
                <a16:creationId xmlns:a16="http://schemas.microsoft.com/office/drawing/2014/main" id="{09E146A7-973E-4DF7-8F9D-3964872235D5}"/>
              </a:ext>
            </a:extLst>
          </p:cNvPr>
          <p:cNvSpPr/>
          <p:nvPr/>
        </p:nvSpPr>
        <p:spPr>
          <a:xfrm>
            <a:off x="4359024" y="5004310"/>
            <a:ext cx="4464497" cy="1589712"/>
          </a:xfrm>
          <a:prstGeom prst="borderCallout1">
            <a:avLst>
              <a:gd name="adj1" fmla="val 48881"/>
              <a:gd name="adj2" fmla="val 490"/>
              <a:gd name="adj3" fmla="val 29998"/>
              <a:gd name="adj4" fmla="val -13389"/>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457200" indent="-457200">
              <a:buAutoNum type="arabicPeriod"/>
            </a:pPr>
            <a:r>
              <a:rPr lang="zh-CN" altLang="en-US" sz="2000" b="1">
                <a:solidFill>
                  <a:srgbClr val="0070C0"/>
                </a:solidFill>
              </a:rPr>
              <a:t>数据库设计模式</a:t>
            </a:r>
            <a:endParaRPr lang="en-US" altLang="zh-CN" sz="2000" b="1">
              <a:solidFill>
                <a:srgbClr val="0070C0"/>
              </a:solidFill>
            </a:endParaRPr>
          </a:p>
          <a:p>
            <a:pPr marL="457200" indent="-457200">
              <a:buAutoNum type="arabicPeriod"/>
            </a:pPr>
            <a:r>
              <a:rPr lang="zh-CN" altLang="en-US" sz="2000" b="1">
                <a:solidFill>
                  <a:srgbClr val="0070C0"/>
                </a:solidFill>
              </a:rPr>
              <a:t>安全性</a:t>
            </a:r>
            <a:endParaRPr lang="en-US" altLang="zh-CN" sz="2000" b="1">
              <a:solidFill>
                <a:srgbClr val="0070C0"/>
              </a:solidFill>
            </a:endParaRPr>
          </a:p>
          <a:p>
            <a:pPr marL="457200" indent="-457200">
              <a:buFontTx/>
              <a:buAutoNum type="arabicPeriod"/>
            </a:pPr>
            <a:r>
              <a:rPr lang="zh-CN" altLang="en-US" sz="2000" b="1">
                <a:solidFill>
                  <a:srgbClr val="0070C0"/>
                </a:solidFill>
              </a:rPr>
              <a:t>完整性、一致性、高效性</a:t>
            </a:r>
            <a:endParaRPr lang="en-US" altLang="zh-CN" sz="2000" b="1">
              <a:solidFill>
                <a:srgbClr val="0070C0"/>
              </a:solidFill>
            </a:endParaRPr>
          </a:p>
        </p:txBody>
      </p:sp>
      <p:sp>
        <p:nvSpPr>
          <p:cNvPr id="32" name="标注: 线形 31">
            <a:extLst>
              <a:ext uri="{FF2B5EF4-FFF2-40B4-BE49-F238E27FC236}">
                <a16:creationId xmlns:a16="http://schemas.microsoft.com/office/drawing/2014/main" id="{2A2C3791-AFBA-4BEE-AF02-120551FA1B37}"/>
              </a:ext>
            </a:extLst>
          </p:cNvPr>
          <p:cNvSpPr/>
          <p:nvPr/>
        </p:nvSpPr>
        <p:spPr>
          <a:xfrm>
            <a:off x="3173530" y="2778498"/>
            <a:ext cx="3349500" cy="461665"/>
          </a:xfrm>
          <a:prstGeom prst="borderCallout1">
            <a:avLst>
              <a:gd name="adj1" fmla="val 48881"/>
              <a:gd name="adj2" fmla="val 490"/>
              <a:gd name="adj3" fmla="val 148632"/>
              <a:gd name="adj4" fmla="val -9731"/>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a:solidFill>
                  <a:srgbClr val="0070C0"/>
                </a:solidFill>
              </a:rPr>
              <a:t>实现数据库管理的功能</a:t>
            </a:r>
          </a:p>
        </p:txBody>
      </p:sp>
      <p:sp>
        <p:nvSpPr>
          <p:cNvPr id="33" name="标注: 线形 32">
            <a:extLst>
              <a:ext uri="{FF2B5EF4-FFF2-40B4-BE49-F238E27FC236}">
                <a16:creationId xmlns:a16="http://schemas.microsoft.com/office/drawing/2014/main" id="{33D99FA5-74C8-49FC-AF17-C30D9022EB0C}"/>
              </a:ext>
            </a:extLst>
          </p:cNvPr>
          <p:cNvSpPr/>
          <p:nvPr/>
        </p:nvSpPr>
        <p:spPr>
          <a:xfrm>
            <a:off x="6912279" y="769722"/>
            <a:ext cx="1751379" cy="461665"/>
          </a:xfrm>
          <a:prstGeom prst="borderCallout1">
            <a:avLst>
              <a:gd name="adj1" fmla="val 48881"/>
              <a:gd name="adj2" fmla="val 490"/>
              <a:gd name="adj3" fmla="val 249143"/>
              <a:gd name="adj4" fmla="val -48694"/>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a:solidFill>
                  <a:srgbClr val="0000CC"/>
                </a:solidFill>
                <a:effectLst>
                  <a:outerShdw blurRad="38100" dist="38100" dir="2700000" algn="tl">
                    <a:srgbClr val="000000">
                      <a:alpha val="43137"/>
                    </a:srgbClr>
                  </a:outerShdw>
                </a:effectLst>
              </a:rPr>
              <a:t>JDBC</a:t>
            </a:r>
            <a:endParaRPr lang="zh-CN" altLang="en-US" sz="2000" b="1">
              <a:solidFill>
                <a:srgbClr val="0000CC"/>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49696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fade">
                                      <p:cBhvr>
                                        <p:cTn id="10" dur="500"/>
                                        <p:tgtEl>
                                          <p:spTgt spid="3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fade">
                                      <p:cBhvr>
                                        <p:cTn id="1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2" grpId="0" animBg="1"/>
      <p:bldP spid="3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a:extLst>
              <a:ext uri="{FF2B5EF4-FFF2-40B4-BE49-F238E27FC236}">
                <a16:creationId xmlns:a16="http://schemas.microsoft.com/office/drawing/2014/main" id="{8C7522A2-B4F6-48B6-A723-3CF70E448291}"/>
              </a:ext>
            </a:extLst>
          </p:cNvPr>
          <p:cNvSpPr>
            <a:spLocks noGrp="1" noChangeArrowheads="1"/>
          </p:cNvSpPr>
          <p:nvPr>
            <p:ph type="title"/>
          </p:nvPr>
        </p:nvSpPr>
        <p:spPr>
          <a:xfrm>
            <a:off x="457200" y="404664"/>
            <a:ext cx="8229600" cy="1143000"/>
          </a:xfrm>
        </p:spPr>
        <p:txBody>
          <a:bodyPr/>
          <a:lstStyle/>
          <a:p>
            <a:pPr eaLnBrk="1" hangingPunct="1"/>
            <a:r>
              <a:rPr lang="en-US" altLang="zh-CN" sz="3200" b="1"/>
              <a:t>2.1 </a:t>
            </a:r>
            <a:r>
              <a:rPr lang="zh-CN" altLang="en-US" sz="3200" b="1"/>
              <a:t>输入流和输出流</a:t>
            </a:r>
          </a:p>
        </p:txBody>
      </p:sp>
      <p:sp>
        <p:nvSpPr>
          <p:cNvPr id="7171" name="Rectangle 3">
            <a:extLst>
              <a:ext uri="{FF2B5EF4-FFF2-40B4-BE49-F238E27FC236}">
                <a16:creationId xmlns:a16="http://schemas.microsoft.com/office/drawing/2014/main" id="{A9F4F5B9-5028-4A53-BCBA-C373708476CE}"/>
              </a:ext>
            </a:extLst>
          </p:cNvPr>
          <p:cNvSpPr>
            <a:spLocks noGrp="1" noChangeArrowheads="1"/>
          </p:cNvSpPr>
          <p:nvPr>
            <p:ph type="body" idx="1"/>
          </p:nvPr>
        </p:nvSpPr>
        <p:spPr>
          <a:xfrm>
            <a:off x="647564" y="2204864"/>
            <a:ext cx="7848872" cy="3486150"/>
          </a:xfrm>
        </p:spPr>
        <p:txBody>
          <a:bodyPr/>
          <a:lstStyle/>
          <a:p>
            <a:pPr eaLnBrk="1" hangingPunct="1">
              <a:buFontTx/>
              <a:buNone/>
            </a:pPr>
            <a:r>
              <a:rPr lang="en-US" altLang="en-US" sz="2400" dirty="0"/>
              <a:t>★</a:t>
            </a:r>
            <a:r>
              <a:rPr lang="zh-CN" altLang="en-US" sz="2400" b="1" dirty="0">
                <a:solidFill>
                  <a:srgbClr val="0000CC"/>
                </a:solidFill>
              </a:rPr>
              <a:t>按照数据流动的方向</a:t>
            </a:r>
            <a:r>
              <a:rPr lang="zh-CN" altLang="en-US" sz="2400" b="1" dirty="0"/>
              <a:t>， </a:t>
            </a:r>
            <a:r>
              <a:rPr lang="en-US" altLang="zh-CN" sz="2400" b="1" dirty="0"/>
              <a:t>Java </a:t>
            </a:r>
            <a:r>
              <a:rPr lang="zh-CN" altLang="en-US" sz="2400" b="1" dirty="0"/>
              <a:t>流可分为输入流（</a:t>
            </a:r>
            <a:r>
              <a:rPr lang="en-US" altLang="zh-CN" sz="2400" b="1" dirty="0" err="1"/>
              <a:t>InputStream</a:t>
            </a:r>
            <a:r>
              <a:rPr lang="en-US" altLang="zh-CN" sz="2400" b="1" dirty="0"/>
              <a:t> </a:t>
            </a:r>
            <a:r>
              <a:rPr lang="zh-CN" altLang="en-US" sz="2400" b="1" dirty="0"/>
              <a:t>）和输出流（</a:t>
            </a:r>
            <a:r>
              <a:rPr lang="en-US" altLang="zh-CN" sz="2400" b="1" dirty="0"/>
              <a:t>Output Stream </a:t>
            </a:r>
            <a:r>
              <a:rPr lang="zh-CN" altLang="en-US" sz="2400" b="1" dirty="0"/>
              <a:t>）</a:t>
            </a:r>
          </a:p>
          <a:p>
            <a:pPr eaLnBrk="1" hangingPunct="1">
              <a:buFont typeface="Wingdings" panose="05000000000000000000" pitchFamily="2" charset="2"/>
              <a:buChar char="u"/>
            </a:pPr>
            <a:r>
              <a:rPr lang="zh-CN" altLang="en-US" sz="2400" b="1" dirty="0">
                <a:solidFill>
                  <a:srgbClr val="FF0000"/>
                </a:solidFill>
              </a:rPr>
              <a:t>输入流</a:t>
            </a:r>
            <a:r>
              <a:rPr lang="zh-CN" altLang="en-US" sz="2400" b="1" dirty="0"/>
              <a:t>只能从中读取数据，而不能向其中写出数据；</a:t>
            </a:r>
          </a:p>
          <a:p>
            <a:pPr eaLnBrk="1" hangingPunct="1">
              <a:buFont typeface="Wingdings" panose="05000000000000000000" pitchFamily="2" charset="2"/>
              <a:buChar char="u"/>
            </a:pPr>
            <a:r>
              <a:rPr lang="zh-CN" altLang="en-US" sz="2400" b="1" dirty="0">
                <a:solidFill>
                  <a:srgbClr val="FF0000"/>
                </a:solidFill>
              </a:rPr>
              <a:t>输出流</a:t>
            </a:r>
            <a:r>
              <a:rPr lang="zh-CN" altLang="en-US" sz="2400" b="1" dirty="0"/>
              <a:t>则只能向其中写出数据，而不能从中读取数据；</a:t>
            </a:r>
          </a:p>
          <a:p>
            <a:pPr eaLnBrk="1" hangingPunct="1">
              <a:buFontTx/>
              <a:buNone/>
            </a:pPr>
            <a:endParaRPr lang="zh-CN" altLang="en-US" sz="2400" b="1" dirty="0"/>
          </a:p>
          <a:p>
            <a:pPr eaLnBrk="1" hangingPunct="1">
              <a:buFontTx/>
              <a:buNone/>
            </a:pPr>
            <a:r>
              <a:rPr lang="zh-CN" altLang="en-US" sz="2400" b="1" dirty="0"/>
              <a:t>特例： </a:t>
            </a:r>
            <a:r>
              <a:rPr lang="en-US" altLang="zh-CN" sz="2400" b="1" dirty="0" err="1"/>
              <a:t>java.io.RandomAccessFile</a:t>
            </a:r>
            <a:r>
              <a:rPr lang="en-US" altLang="zh-CN" sz="2400" b="1" dirty="0"/>
              <a:t> </a:t>
            </a:r>
            <a:r>
              <a:rPr lang="zh-CN" altLang="en-US" sz="2400" b="1" dirty="0"/>
              <a:t>类</a:t>
            </a:r>
          </a:p>
          <a:p>
            <a:pPr eaLnBrk="1" hangingPunct="1">
              <a:buFontTx/>
              <a:buNone/>
            </a:pPr>
            <a:endParaRPr lang="en-US" altLang="zh-CN" sz="2400" b="1" dirty="0"/>
          </a:p>
        </p:txBody>
      </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3" name="Rectangle 2"/>
          <p:cNvSpPr>
            <a:spLocks noGrp="1" noChangeArrowheads="1"/>
          </p:cNvSpPr>
          <p:nvPr>
            <p:ph type="title"/>
          </p:nvPr>
        </p:nvSpPr>
        <p:spPr>
          <a:xfrm>
            <a:off x="685800" y="190500"/>
            <a:ext cx="7772400" cy="1143000"/>
          </a:xfrm>
        </p:spPr>
        <p:txBody>
          <a:bodyPr/>
          <a:lstStyle/>
          <a:p>
            <a:r>
              <a:rPr lang="en-US" altLang="zh-CN" sz="3600" b="1">
                <a:solidFill>
                  <a:schemeClr val="tx1"/>
                </a:solidFill>
                <a:latin typeface="+mn-lt"/>
                <a:ea typeface="+mn-ea"/>
              </a:rPr>
              <a:t>1.1 </a:t>
            </a:r>
            <a:r>
              <a:rPr lang="zh-CN" sz="3600" b="1">
                <a:solidFill>
                  <a:schemeClr val="tx1"/>
                </a:solidFill>
                <a:latin typeface="+mn-lt"/>
                <a:ea typeface="+mn-ea"/>
              </a:rPr>
              <a:t>数据库与数据库表</a:t>
            </a:r>
            <a:endParaRPr lang="zh-CN" altLang="en-US" sz="3600" b="1">
              <a:solidFill>
                <a:schemeClr val="tx1"/>
              </a:solidFill>
              <a:latin typeface="+mn-lt"/>
              <a:ea typeface="+mn-ea"/>
            </a:endParaRPr>
          </a:p>
        </p:txBody>
      </p:sp>
      <p:sp>
        <p:nvSpPr>
          <p:cNvPr id="5124" name="Rectangle 3"/>
          <p:cNvSpPr>
            <a:spLocks noGrp="1" noChangeArrowheads="1"/>
          </p:cNvSpPr>
          <p:nvPr>
            <p:ph type="body" idx="1"/>
          </p:nvPr>
        </p:nvSpPr>
        <p:spPr>
          <a:xfrm>
            <a:off x="504664" y="1628800"/>
            <a:ext cx="8134672" cy="4853136"/>
          </a:xfrm>
        </p:spPr>
        <p:txBody>
          <a:bodyPr/>
          <a:lstStyle/>
          <a:p>
            <a:pPr marL="0" indent="0">
              <a:lnSpc>
                <a:spcPct val="105000"/>
              </a:lnSpc>
              <a:buNone/>
            </a:pPr>
            <a:r>
              <a:rPr lang="en-US" altLang="en-US" sz="2800"/>
              <a:t>★</a:t>
            </a:r>
            <a:r>
              <a:rPr lang="zh-CN" sz="2800"/>
              <a:t>一个</a:t>
            </a:r>
            <a:r>
              <a:rPr lang="zh-CN" sz="2800">
                <a:solidFill>
                  <a:srgbClr val="FF0000"/>
                </a:solidFill>
                <a:latin typeface="微软雅黑" panose="020B0503020204020204" pitchFamily="34" charset="-122"/>
                <a:ea typeface="微软雅黑" panose="020B0503020204020204" pitchFamily="34" charset="-122"/>
              </a:rPr>
              <a:t>关系型数据库</a:t>
            </a:r>
            <a:r>
              <a:rPr lang="zh-CN" sz="2800"/>
              <a:t>是由一个或多个</a:t>
            </a:r>
            <a:r>
              <a:rPr lang="zh-CN" sz="2800" b="1">
                <a:solidFill>
                  <a:srgbClr val="0000CC"/>
                </a:solidFill>
              </a:rPr>
              <a:t>二维表</a:t>
            </a:r>
            <a:r>
              <a:rPr lang="zh-CN" sz="2800"/>
              <a:t>组成，数据库中的所有数据和信息都被保存在这些表中。</a:t>
            </a:r>
            <a:endParaRPr lang="en-US" altLang="zh-CN" sz="2800"/>
          </a:p>
          <a:p>
            <a:pPr marL="0" indent="0">
              <a:lnSpc>
                <a:spcPct val="105000"/>
              </a:lnSpc>
              <a:buNone/>
            </a:pPr>
            <a:r>
              <a:rPr lang="en-US" altLang="en-US" sz="2800"/>
              <a:t>★</a:t>
            </a:r>
            <a:r>
              <a:rPr lang="zh-CN" sz="2800"/>
              <a:t>数据库表中的行称为</a:t>
            </a:r>
            <a:r>
              <a:rPr lang="zh-CN" sz="2800">
                <a:solidFill>
                  <a:srgbClr val="FF0000"/>
                </a:solidFill>
                <a:latin typeface="微软雅黑" panose="020B0503020204020204" pitchFamily="34" charset="-122"/>
                <a:ea typeface="微软雅黑" panose="020B0503020204020204" pitchFamily="34" charset="-122"/>
              </a:rPr>
              <a:t>记录</a:t>
            </a:r>
            <a:r>
              <a:rPr lang="zh-CN" sz="2800"/>
              <a:t>，列称为</a:t>
            </a:r>
            <a:r>
              <a:rPr lang="zh-CN" sz="2800">
                <a:solidFill>
                  <a:srgbClr val="FF0000"/>
                </a:solidFill>
                <a:latin typeface="微软雅黑" panose="020B0503020204020204" pitchFamily="34" charset="-122"/>
                <a:ea typeface="微软雅黑" panose="020B0503020204020204" pitchFamily="34" charset="-122"/>
              </a:rPr>
              <a:t>字段</a:t>
            </a:r>
            <a:r>
              <a:rPr lang="zh-CN" sz="2800"/>
              <a:t>。表中的每一列包括了</a:t>
            </a:r>
            <a:r>
              <a:rPr lang="zh-CN" sz="2800">
                <a:solidFill>
                  <a:srgbClr val="0000CC"/>
                </a:solidFill>
              </a:rPr>
              <a:t>字段名称、数据类型、宽度以及列的</a:t>
            </a:r>
            <a:r>
              <a:rPr lang="zh-CN" sz="2800"/>
              <a:t>其他属性等信息，而每行则是包含这些字段的具体数据的记录。</a:t>
            </a:r>
            <a:endParaRPr lang="en-US" altLang="zh-CN" sz="2800"/>
          </a:p>
          <a:p>
            <a:pPr marL="0" indent="0">
              <a:buNone/>
            </a:pPr>
            <a:r>
              <a:rPr lang="en-US" altLang="en-US" sz="2800"/>
              <a:t>★</a:t>
            </a:r>
            <a:r>
              <a:rPr lang="zh-CN" altLang="zh-CN" sz="2800">
                <a:solidFill>
                  <a:srgbClr val="FF0000"/>
                </a:solidFill>
                <a:latin typeface="微软雅黑" panose="020B0503020204020204" pitchFamily="34" charset="-122"/>
                <a:ea typeface="微软雅黑" panose="020B0503020204020204" pitchFamily="34" charset="-122"/>
              </a:rPr>
              <a:t>完整性约束</a:t>
            </a:r>
            <a:r>
              <a:rPr lang="zh-CN" altLang="zh-CN" sz="2800"/>
              <a:t>是对表强加</a:t>
            </a:r>
            <a:r>
              <a:rPr lang="zh-CN" altLang="en-US" sz="2800"/>
              <a:t>的</a:t>
            </a:r>
            <a:r>
              <a:rPr lang="zh-CN" altLang="zh-CN" sz="2800"/>
              <a:t>一个限制条件。一般来说，完整性约束有三种类型：</a:t>
            </a:r>
            <a:r>
              <a:rPr lang="zh-CN" altLang="zh-CN" sz="2800">
                <a:solidFill>
                  <a:srgbClr val="0000CC"/>
                </a:solidFill>
              </a:rPr>
              <a:t>域约束、主码约束和外码约束</a:t>
            </a:r>
            <a:r>
              <a:rPr lang="zh-CN" altLang="zh-CN" sz="2800"/>
              <a:t>。域约束和主码约束只涉及一个表，而外码约束则涉及多个表。</a:t>
            </a:r>
            <a:endParaRPr lang="zh-CN" sz="2800"/>
          </a:p>
          <a:p>
            <a:pPr marL="0" indent="622300">
              <a:lnSpc>
                <a:spcPct val="105000"/>
              </a:lnSpc>
              <a:buFontTx/>
              <a:buNone/>
            </a:pPr>
            <a:endParaRPr lang="zh-CN" altLang="en-US" sz="2800" b="1">
              <a:solidFill>
                <a:schemeClr val="bg1"/>
              </a:solidFill>
            </a:endParaRP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1" name="Rectangle 2"/>
          <p:cNvSpPr>
            <a:spLocks noGrp="1" noChangeArrowheads="1"/>
          </p:cNvSpPr>
          <p:nvPr>
            <p:ph type="title"/>
          </p:nvPr>
        </p:nvSpPr>
        <p:spPr>
          <a:xfrm>
            <a:off x="685800" y="404664"/>
            <a:ext cx="7772400" cy="1143000"/>
          </a:xfrm>
        </p:spPr>
        <p:txBody>
          <a:bodyPr/>
          <a:lstStyle/>
          <a:p>
            <a:r>
              <a:rPr lang="en-US" altLang="zh-CN" sz="4800" b="1">
                <a:solidFill>
                  <a:schemeClr val="tx1"/>
                </a:solidFill>
                <a:latin typeface="+mn-lt"/>
                <a:ea typeface="+mn-ea"/>
              </a:rPr>
              <a:t>2. SQL</a:t>
            </a:r>
            <a:r>
              <a:rPr lang="zh-CN" altLang="en-US" sz="4800" b="1">
                <a:solidFill>
                  <a:schemeClr val="tx1"/>
                </a:solidFill>
                <a:latin typeface="+mn-lt"/>
                <a:ea typeface="+mn-ea"/>
              </a:rPr>
              <a:t>语言</a:t>
            </a:r>
          </a:p>
        </p:txBody>
      </p:sp>
      <p:sp>
        <p:nvSpPr>
          <p:cNvPr id="7172" name="Rectangle 3"/>
          <p:cNvSpPr>
            <a:spLocks noGrp="1" noChangeArrowheads="1"/>
          </p:cNvSpPr>
          <p:nvPr>
            <p:ph type="body" idx="1"/>
          </p:nvPr>
        </p:nvSpPr>
        <p:spPr>
          <a:xfrm>
            <a:off x="610580" y="1988840"/>
            <a:ext cx="7922840" cy="4032448"/>
          </a:xfrm>
          <a:noFill/>
        </p:spPr>
        <p:txBody>
          <a:bodyPr/>
          <a:lstStyle/>
          <a:p>
            <a:pPr marL="0" indent="0">
              <a:lnSpc>
                <a:spcPts val="4000"/>
              </a:lnSpc>
              <a:buNone/>
            </a:pPr>
            <a:r>
              <a:rPr lang="en-US" altLang="en-US" sz="2800"/>
              <a:t>★</a:t>
            </a:r>
            <a:r>
              <a:rPr lang="zh-CN" sz="2800">
                <a:solidFill>
                  <a:srgbClr val="FF0000"/>
                </a:solidFill>
                <a:latin typeface="微软雅黑" panose="020B0503020204020204" pitchFamily="34" charset="-122"/>
                <a:ea typeface="微软雅黑" panose="020B0503020204020204" pitchFamily="34" charset="-122"/>
              </a:rPr>
              <a:t>结构化查询语言</a:t>
            </a:r>
            <a:r>
              <a:rPr lang="en-US" altLang="zh-CN" sz="2800"/>
              <a:t>(Structured Query Language</a:t>
            </a:r>
            <a:r>
              <a:rPr lang="zh-CN" sz="2800"/>
              <a:t>，</a:t>
            </a:r>
            <a:r>
              <a:rPr lang="en-US" altLang="zh-CN" sz="2800"/>
              <a:t>SQL)</a:t>
            </a:r>
            <a:r>
              <a:rPr lang="zh-CN" sz="2800"/>
              <a:t>是用来定义</a:t>
            </a:r>
            <a:r>
              <a:rPr lang="zh-CN" altLang="en-US" sz="2800"/>
              <a:t>数据库和表、</a:t>
            </a:r>
            <a:r>
              <a:rPr lang="zh-CN" sz="2800"/>
              <a:t>以及操纵数据库的语言</a:t>
            </a:r>
            <a:r>
              <a:rPr lang="zh-CN" altLang="en-US" sz="2800"/>
              <a:t>。</a:t>
            </a:r>
            <a:endParaRPr lang="en-US" altLang="zh-CN" sz="2800"/>
          </a:p>
          <a:p>
            <a:pPr marL="0" indent="0">
              <a:lnSpc>
                <a:spcPts val="4000"/>
              </a:lnSpc>
              <a:buNone/>
            </a:pPr>
            <a:endParaRPr lang="en-US" altLang="zh-CN" sz="2000"/>
          </a:p>
          <a:p>
            <a:pPr>
              <a:lnSpc>
                <a:spcPts val="4000"/>
              </a:lnSpc>
              <a:buFont typeface="Wingdings" panose="05000000000000000000" pitchFamily="2" charset="2"/>
              <a:buChar char="u"/>
            </a:pPr>
            <a:r>
              <a:rPr lang="en-US" altLang="zh-CN" sz="2800"/>
              <a:t>SQL</a:t>
            </a:r>
            <a:r>
              <a:rPr lang="zh-CN" sz="2800"/>
              <a:t>是访问关系数据库的通用语言</a:t>
            </a:r>
            <a:r>
              <a:rPr lang="zh-CN" altLang="en-US" sz="2800"/>
              <a:t>，可用于</a:t>
            </a:r>
            <a:r>
              <a:rPr lang="en-US" altLang="zh-CN" sz="2800"/>
              <a:t>SQL Server</a:t>
            </a:r>
            <a:r>
              <a:rPr lang="zh-CN" altLang="en-US" sz="2800"/>
              <a:t>、</a:t>
            </a:r>
            <a:r>
              <a:rPr lang="en-US" altLang="zh-CN" sz="2800"/>
              <a:t>MySQL</a:t>
            </a:r>
            <a:r>
              <a:rPr lang="zh-CN" altLang="en-US" sz="2800"/>
              <a:t>、</a:t>
            </a:r>
            <a:r>
              <a:rPr lang="en-US" altLang="zh-CN" sz="2800"/>
              <a:t>Oracle</a:t>
            </a:r>
            <a:r>
              <a:rPr lang="zh-CN" altLang="en-US" sz="2800"/>
              <a:t>、</a:t>
            </a:r>
            <a:r>
              <a:rPr lang="en-US" altLang="zh-CN" sz="2800"/>
              <a:t>IBM DB2</a:t>
            </a:r>
            <a:r>
              <a:rPr lang="zh-CN" altLang="en-US" sz="2800"/>
              <a:t>、</a:t>
            </a:r>
            <a:r>
              <a:rPr lang="en-US" altLang="zh-CN" sz="2800"/>
              <a:t>MS Access</a:t>
            </a:r>
            <a:r>
              <a:rPr lang="zh-CN" altLang="en-US" sz="2800"/>
              <a:t>以及任何关系型数据库管理系统。</a:t>
            </a:r>
            <a:endParaRPr lang="en-US" altLang="zh-CN" sz="2800"/>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2" name="Rectangle 3"/>
          <p:cNvSpPr>
            <a:spLocks noGrp="1" noChangeArrowheads="1"/>
          </p:cNvSpPr>
          <p:nvPr>
            <p:ph type="body" idx="1"/>
          </p:nvPr>
        </p:nvSpPr>
        <p:spPr>
          <a:xfrm>
            <a:off x="154632" y="72008"/>
            <a:ext cx="8305800" cy="6741368"/>
          </a:xfrm>
          <a:noFill/>
        </p:spPr>
        <p:txBody>
          <a:bodyPr/>
          <a:lstStyle/>
          <a:p>
            <a:pPr>
              <a:lnSpc>
                <a:spcPts val="4000"/>
              </a:lnSpc>
              <a:buFont typeface="Wingdings" panose="05000000000000000000" pitchFamily="2" charset="2"/>
              <a:buChar char="u"/>
            </a:pPr>
            <a:r>
              <a:rPr lang="zh-CN" altLang="en-US" sz="2800" b="1"/>
              <a:t>数据库操作：</a:t>
            </a:r>
            <a:endParaRPr lang="en-US" altLang="zh-CN" sz="2800" b="1"/>
          </a:p>
          <a:p>
            <a:pPr lvl="1">
              <a:lnSpc>
                <a:spcPts val="4000"/>
              </a:lnSpc>
              <a:buFont typeface="Wingdings" panose="05000000000000000000" pitchFamily="2" charset="2"/>
              <a:buChar char="Ø"/>
            </a:pPr>
            <a:r>
              <a:rPr lang="zh-CN" altLang="en-US" sz="2400" b="1"/>
              <a:t>创建数据库：</a:t>
            </a:r>
            <a:r>
              <a:rPr lang="en-US" altLang="zh-CN" sz="2400" b="1">
                <a:solidFill>
                  <a:srgbClr val="0000CC"/>
                </a:solidFill>
              </a:rPr>
              <a:t>CREATE DATABASE ...</a:t>
            </a:r>
          </a:p>
          <a:p>
            <a:pPr lvl="0">
              <a:lnSpc>
                <a:spcPts val="4000"/>
              </a:lnSpc>
              <a:buFont typeface="Wingdings" panose="05000000000000000000" pitchFamily="2" charset="2"/>
              <a:buChar char="u"/>
            </a:pPr>
            <a:r>
              <a:rPr lang="zh-CN" altLang="en-US" sz="2800" b="1">
                <a:solidFill>
                  <a:srgbClr val="000000"/>
                </a:solidFill>
              </a:rPr>
              <a:t>表操作：</a:t>
            </a:r>
            <a:endParaRPr lang="en-US" altLang="zh-CN" sz="2800" b="1">
              <a:solidFill>
                <a:srgbClr val="000000"/>
              </a:solidFill>
            </a:endParaRPr>
          </a:p>
          <a:p>
            <a:pPr lvl="1">
              <a:lnSpc>
                <a:spcPts val="4000"/>
              </a:lnSpc>
              <a:buFont typeface="Wingdings" panose="05000000000000000000" pitchFamily="2" charset="2"/>
              <a:buChar char="Ø"/>
            </a:pPr>
            <a:r>
              <a:rPr lang="zh-CN" altLang="en-US" sz="2400" b="1"/>
              <a:t>创建表：</a:t>
            </a:r>
            <a:r>
              <a:rPr lang="en-US" altLang="zh-CN" sz="2400" b="1">
                <a:solidFill>
                  <a:srgbClr val="0000CC"/>
                </a:solidFill>
              </a:rPr>
              <a:t>CREATE TABLE ...</a:t>
            </a:r>
          </a:p>
          <a:p>
            <a:pPr lvl="1">
              <a:lnSpc>
                <a:spcPts val="4000"/>
              </a:lnSpc>
              <a:buFont typeface="Wingdings" panose="05000000000000000000" pitchFamily="2" charset="2"/>
              <a:buChar char="Ø"/>
            </a:pPr>
            <a:r>
              <a:rPr lang="zh-CN" altLang="en-US" sz="2400" b="1"/>
              <a:t>删除表：</a:t>
            </a:r>
            <a:r>
              <a:rPr lang="en-US" altLang="zh-CN" sz="2400" b="1"/>
              <a:t> </a:t>
            </a:r>
            <a:r>
              <a:rPr lang="en-US" altLang="zh-CN" sz="2400" b="1">
                <a:solidFill>
                  <a:srgbClr val="0000CC"/>
                </a:solidFill>
              </a:rPr>
              <a:t>DROP TABLE ...</a:t>
            </a:r>
          </a:p>
          <a:p>
            <a:pPr lvl="1">
              <a:lnSpc>
                <a:spcPts val="4000"/>
              </a:lnSpc>
              <a:buFont typeface="Wingdings" panose="05000000000000000000" pitchFamily="2" charset="2"/>
              <a:buChar char="Ø"/>
            </a:pPr>
            <a:r>
              <a:rPr lang="zh-CN" altLang="en-US" sz="2400" b="1"/>
              <a:t>修改表结构：</a:t>
            </a:r>
            <a:r>
              <a:rPr lang="en-US" altLang="zh-CN" sz="2400" b="1"/>
              <a:t> </a:t>
            </a:r>
            <a:r>
              <a:rPr lang="en-US" altLang="zh-CN" sz="2400" b="1">
                <a:solidFill>
                  <a:srgbClr val="0000CC"/>
                </a:solidFill>
              </a:rPr>
              <a:t>ALTER TABLE ...</a:t>
            </a:r>
          </a:p>
          <a:p>
            <a:pPr>
              <a:lnSpc>
                <a:spcPts val="4000"/>
              </a:lnSpc>
              <a:buFont typeface="Wingdings" panose="05000000000000000000" pitchFamily="2" charset="2"/>
              <a:buChar char="u"/>
            </a:pPr>
            <a:r>
              <a:rPr lang="zh-CN" altLang="en-US" sz="2800" b="1"/>
              <a:t>表数据操作</a:t>
            </a:r>
            <a:endParaRPr lang="en-US" altLang="zh-CN" sz="2800" b="1"/>
          </a:p>
          <a:p>
            <a:pPr lvl="1">
              <a:lnSpc>
                <a:spcPts val="4000"/>
              </a:lnSpc>
              <a:buFont typeface="Wingdings" panose="05000000000000000000" pitchFamily="2" charset="2"/>
              <a:buChar char="Ø"/>
            </a:pPr>
            <a:r>
              <a:rPr lang="zh-CN" altLang="en-US" sz="2400" b="1"/>
              <a:t>增、删、改、查：</a:t>
            </a:r>
            <a:endParaRPr lang="en-US" altLang="zh-CN" sz="2400" b="1"/>
          </a:p>
          <a:p>
            <a:pPr lvl="2" indent="-342900">
              <a:lnSpc>
                <a:spcPct val="150000"/>
              </a:lnSpc>
              <a:buFont typeface="Arial" panose="020B0604020202020204" pitchFamily="34" charset="0"/>
              <a:buChar char="•"/>
            </a:pPr>
            <a:r>
              <a:rPr lang="en-US" altLang="zh-CN" sz="2000" b="1">
                <a:solidFill>
                  <a:srgbClr val="0000CC"/>
                </a:solidFill>
              </a:rPr>
              <a:t>SELET</a:t>
            </a:r>
            <a:r>
              <a:rPr lang="zh-CN" altLang="en-US" sz="2000" b="1">
                <a:solidFill>
                  <a:srgbClr val="0000CC"/>
                </a:solidFill>
              </a:rPr>
              <a:t>子句</a:t>
            </a:r>
            <a:endParaRPr lang="en-US" altLang="zh-CN" sz="2000" b="1">
              <a:solidFill>
                <a:srgbClr val="0000CC"/>
              </a:solidFill>
            </a:endParaRPr>
          </a:p>
          <a:p>
            <a:pPr lvl="2" indent="-342900">
              <a:lnSpc>
                <a:spcPct val="150000"/>
              </a:lnSpc>
              <a:buFont typeface="Arial" panose="020B0604020202020204" pitchFamily="34" charset="0"/>
              <a:buChar char="•"/>
            </a:pPr>
            <a:r>
              <a:rPr lang="en-US" altLang="zh-CN" sz="2000" b="1">
                <a:solidFill>
                  <a:srgbClr val="0000CC"/>
                </a:solidFill>
              </a:rPr>
              <a:t>FROM</a:t>
            </a:r>
            <a:r>
              <a:rPr lang="zh-CN" altLang="en-US" sz="2000" b="1">
                <a:solidFill>
                  <a:srgbClr val="0000CC"/>
                </a:solidFill>
              </a:rPr>
              <a:t>子句</a:t>
            </a:r>
            <a:endParaRPr lang="en-US" altLang="zh-CN" sz="2000" b="1">
              <a:solidFill>
                <a:srgbClr val="0000CC"/>
              </a:solidFill>
            </a:endParaRPr>
          </a:p>
          <a:p>
            <a:pPr lvl="2" indent="-342900">
              <a:lnSpc>
                <a:spcPct val="150000"/>
              </a:lnSpc>
              <a:buFont typeface="Arial" panose="020B0604020202020204" pitchFamily="34" charset="0"/>
              <a:buChar char="•"/>
            </a:pPr>
            <a:r>
              <a:rPr lang="en-US" altLang="zh-CN" sz="2000" b="1">
                <a:solidFill>
                  <a:srgbClr val="0000CC"/>
                </a:solidFill>
              </a:rPr>
              <a:t>WHERE</a:t>
            </a:r>
            <a:r>
              <a:rPr lang="zh-CN" altLang="en-US" sz="2000" b="1">
                <a:solidFill>
                  <a:srgbClr val="0000CC"/>
                </a:solidFill>
              </a:rPr>
              <a:t>子句</a:t>
            </a:r>
            <a:endParaRPr lang="en-US" altLang="zh-CN" sz="2000" b="1">
              <a:solidFill>
                <a:srgbClr val="0000CC"/>
              </a:solidFill>
            </a:endParaRPr>
          </a:p>
          <a:p>
            <a:pPr lvl="2" indent="-342900">
              <a:lnSpc>
                <a:spcPct val="150000"/>
              </a:lnSpc>
              <a:buFont typeface="Arial" panose="020B0604020202020204" pitchFamily="34" charset="0"/>
              <a:buChar char="•"/>
            </a:pPr>
            <a:r>
              <a:rPr lang="en-US" altLang="zh-CN" sz="2000" b="1">
                <a:solidFill>
                  <a:srgbClr val="0000CC"/>
                </a:solidFill>
              </a:rPr>
              <a:t>ORDER BY</a:t>
            </a:r>
            <a:r>
              <a:rPr lang="zh-CN" altLang="en-US" sz="2000" b="1">
                <a:solidFill>
                  <a:srgbClr val="0000CC"/>
                </a:solidFill>
              </a:rPr>
              <a:t>子句</a:t>
            </a:r>
            <a:endParaRPr lang="en-US" altLang="zh-CN" sz="2000" b="1">
              <a:solidFill>
                <a:srgbClr val="0000CC"/>
              </a:solidFill>
            </a:endParaRPr>
          </a:p>
          <a:p>
            <a:pPr>
              <a:lnSpc>
                <a:spcPts val="4000"/>
              </a:lnSpc>
              <a:buFont typeface="Wingdings" panose="05000000000000000000" pitchFamily="2" charset="2"/>
              <a:buChar char="u"/>
            </a:pPr>
            <a:endParaRPr lang="zh-CN" altLang="en-US" sz="2400" b="1"/>
          </a:p>
        </p:txBody>
      </p:sp>
    </p:spTree>
    <p:extLst>
      <p:ext uri="{BB962C8B-B14F-4D97-AF65-F5344CB8AC3E}">
        <p14:creationId xmlns:p14="http://schemas.microsoft.com/office/powerpoint/2010/main" val="191916460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2"/>
          <p:cNvSpPr>
            <a:spLocks noGrp="1" noChangeArrowheads="1"/>
          </p:cNvSpPr>
          <p:nvPr>
            <p:ph type="title"/>
          </p:nvPr>
        </p:nvSpPr>
        <p:spPr>
          <a:xfrm>
            <a:off x="504664" y="332656"/>
            <a:ext cx="7772400" cy="1052736"/>
          </a:xfrm>
        </p:spPr>
        <p:txBody>
          <a:bodyPr/>
          <a:lstStyle/>
          <a:p>
            <a:r>
              <a:rPr lang="en-US" altLang="zh-CN" sz="4800" b="1">
                <a:solidFill>
                  <a:schemeClr val="tx1"/>
                </a:solidFill>
                <a:latin typeface="+mn-lt"/>
                <a:ea typeface="+mn-ea"/>
              </a:rPr>
              <a:t>3.1 JDBC</a:t>
            </a:r>
            <a:r>
              <a:rPr lang="zh-CN" altLang="en-US" sz="4800" b="1">
                <a:solidFill>
                  <a:schemeClr val="tx1"/>
                </a:solidFill>
                <a:latin typeface="+mn-lt"/>
                <a:ea typeface="+mn-ea"/>
              </a:rPr>
              <a:t>概述</a:t>
            </a:r>
          </a:p>
        </p:txBody>
      </p:sp>
      <p:sp>
        <p:nvSpPr>
          <p:cNvPr id="8196" name="Rectangle 3"/>
          <p:cNvSpPr>
            <a:spLocks noGrp="1" noChangeArrowheads="1"/>
          </p:cNvSpPr>
          <p:nvPr>
            <p:ph type="body" idx="1"/>
          </p:nvPr>
        </p:nvSpPr>
        <p:spPr>
          <a:xfrm>
            <a:off x="503548" y="1988840"/>
            <a:ext cx="8136904" cy="3672408"/>
          </a:xfrm>
        </p:spPr>
        <p:txBody>
          <a:bodyPr/>
          <a:lstStyle/>
          <a:p>
            <a:pPr marL="0" indent="0">
              <a:lnSpc>
                <a:spcPct val="105000"/>
              </a:lnSpc>
              <a:buNone/>
            </a:pPr>
            <a:r>
              <a:rPr lang="en-US" altLang="en-US" sz="2800"/>
              <a:t>★</a:t>
            </a:r>
            <a:r>
              <a:rPr lang="en-US" altLang="zh-CN" sz="2800">
                <a:solidFill>
                  <a:srgbClr val="FF0000"/>
                </a:solidFill>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JDBC</a:t>
            </a:r>
            <a:r>
              <a:rPr lang="en-US" altLang="zh-CN" sz="2800">
                <a:effectLst>
                  <a:outerShdw blurRad="38100" dist="38100" dir="2700000" algn="tl">
                    <a:srgbClr val="000000">
                      <a:alpha val="43137"/>
                    </a:srgbClr>
                  </a:outerShdw>
                </a:effectLst>
                <a:latin typeface="微软雅黑" panose="020B0503020204020204" pitchFamily="34" charset="-122"/>
                <a:ea typeface="微软雅黑" panose="020B0503020204020204" pitchFamily="34" charset="-122"/>
              </a:rPr>
              <a:t> </a:t>
            </a:r>
            <a:r>
              <a:rPr lang="en-US" altLang="zh-CN" sz="2800">
                <a:latin typeface="微软雅黑" panose="020B0503020204020204" pitchFamily="34" charset="-122"/>
                <a:ea typeface="微软雅黑" panose="020B0503020204020204" pitchFamily="34" charset="-122"/>
              </a:rPr>
              <a:t>(Java Database Connectivity) </a:t>
            </a:r>
            <a:r>
              <a:rPr lang="zh-CN" sz="2800"/>
              <a:t>是在</a:t>
            </a:r>
            <a:r>
              <a:rPr lang="en-US" altLang="zh-CN" sz="2800"/>
              <a:t>Java</a:t>
            </a:r>
            <a:r>
              <a:rPr lang="zh-CN" sz="2800"/>
              <a:t>程序中访问数据库的一组</a:t>
            </a:r>
            <a:r>
              <a:rPr lang="zh-CN" altLang="en-US" sz="2800"/>
              <a:t>标准</a:t>
            </a:r>
            <a:r>
              <a:rPr lang="en-US" altLang="zh-CN" sz="2800"/>
              <a:t>API</a:t>
            </a:r>
            <a:r>
              <a:rPr lang="zh-CN" sz="2800"/>
              <a:t>，是</a:t>
            </a:r>
            <a:r>
              <a:rPr lang="en-US" altLang="zh-CN" sz="2800"/>
              <a:t>Java</a:t>
            </a:r>
            <a:r>
              <a:rPr lang="zh-CN" sz="2800"/>
              <a:t>数据库应用程序开发中的一项核心技术。</a:t>
            </a:r>
            <a:endParaRPr lang="en-US" altLang="zh-CN" sz="2800"/>
          </a:p>
          <a:p>
            <a:pPr marL="0" indent="0">
              <a:lnSpc>
                <a:spcPct val="105000"/>
              </a:lnSpc>
              <a:buNone/>
            </a:pPr>
            <a:endParaRPr lang="en-US" altLang="zh-CN" sz="2000">
              <a:solidFill>
                <a:schemeClr val="bg1"/>
              </a:solidFill>
            </a:endParaRPr>
          </a:p>
          <a:p>
            <a:pPr>
              <a:lnSpc>
                <a:spcPct val="105000"/>
              </a:lnSpc>
              <a:buFont typeface="Wingdings" panose="05000000000000000000" pitchFamily="2" charset="2"/>
              <a:buChar char="u"/>
            </a:pPr>
            <a:r>
              <a:rPr lang="en-US" altLang="zh-CN" sz="2800"/>
              <a:t>JDBC</a:t>
            </a:r>
            <a:r>
              <a:rPr lang="zh-CN" altLang="en-US" sz="2800"/>
              <a:t>为</a:t>
            </a:r>
            <a:r>
              <a:rPr lang="en-US" altLang="zh-CN" sz="2800"/>
              <a:t>Java</a:t>
            </a:r>
            <a:r>
              <a:rPr lang="zh-CN" sz="2800"/>
              <a:t>程序员提供</a:t>
            </a:r>
            <a:r>
              <a:rPr lang="zh-CN" altLang="en-US" sz="2800"/>
              <a:t>了</a:t>
            </a:r>
            <a:r>
              <a:rPr lang="zh-CN" sz="2800"/>
              <a:t>访问和操纵众多关系数据库的统一接口。通过</a:t>
            </a:r>
            <a:r>
              <a:rPr lang="en-US" altLang="zh-CN" sz="2800"/>
              <a:t>JDBC API</a:t>
            </a:r>
            <a:r>
              <a:rPr lang="zh-CN" sz="2800"/>
              <a:t>，</a:t>
            </a:r>
            <a:r>
              <a:rPr lang="en-US" altLang="zh-CN" sz="2800"/>
              <a:t>Java</a:t>
            </a:r>
            <a:r>
              <a:rPr lang="zh-CN" sz="2800"/>
              <a:t>程序能够执行</a:t>
            </a:r>
            <a:r>
              <a:rPr lang="en-US" altLang="zh-CN" sz="2800"/>
              <a:t>SQL</a:t>
            </a:r>
            <a:r>
              <a:rPr lang="zh-CN" sz="2800"/>
              <a:t>语句、获取结果、显示数据等，并且可以将所做的修改传回数据库。</a:t>
            </a:r>
            <a:endParaRPr lang="en-US" altLang="zh-CN" sz="2800"/>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a:extLst>
              <a:ext uri="{FF2B5EF4-FFF2-40B4-BE49-F238E27FC236}">
                <a16:creationId xmlns:a16="http://schemas.microsoft.com/office/drawing/2014/main" id="{380FF317-5A42-46F5-9498-315C26FF191F}"/>
              </a:ext>
            </a:extLst>
          </p:cNvPr>
          <p:cNvSpPr/>
          <p:nvPr/>
        </p:nvSpPr>
        <p:spPr>
          <a:xfrm>
            <a:off x="3131840" y="1652964"/>
            <a:ext cx="2880320" cy="648072"/>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solidFill>
                  <a:schemeClr val="tx1"/>
                </a:solidFill>
              </a:rPr>
              <a:t>JDBC API</a:t>
            </a:r>
            <a:endParaRPr lang="zh-CN" altLang="en-US" sz="2400">
              <a:solidFill>
                <a:schemeClr val="tx1"/>
              </a:solidFill>
            </a:endParaRPr>
          </a:p>
        </p:txBody>
      </p:sp>
      <p:sp>
        <p:nvSpPr>
          <p:cNvPr id="10" name="矩形 9">
            <a:extLst>
              <a:ext uri="{FF2B5EF4-FFF2-40B4-BE49-F238E27FC236}">
                <a16:creationId xmlns:a16="http://schemas.microsoft.com/office/drawing/2014/main" id="{568BADA3-C497-4937-B205-F7C83D59CF2A}"/>
              </a:ext>
            </a:extLst>
          </p:cNvPr>
          <p:cNvSpPr/>
          <p:nvPr/>
        </p:nvSpPr>
        <p:spPr>
          <a:xfrm>
            <a:off x="35496" y="3201174"/>
            <a:ext cx="2303480" cy="839338"/>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solidFill>
                  <a:schemeClr val="tx1"/>
                </a:solidFill>
              </a:rPr>
              <a:t>SQL Server JDBC</a:t>
            </a:r>
            <a:r>
              <a:rPr lang="zh-CN" altLang="en-US" sz="2400">
                <a:solidFill>
                  <a:schemeClr val="tx1"/>
                </a:solidFill>
              </a:rPr>
              <a:t>驱动程序</a:t>
            </a:r>
          </a:p>
        </p:txBody>
      </p:sp>
      <p:sp>
        <p:nvSpPr>
          <p:cNvPr id="13" name="矩形 12">
            <a:extLst>
              <a:ext uri="{FF2B5EF4-FFF2-40B4-BE49-F238E27FC236}">
                <a16:creationId xmlns:a16="http://schemas.microsoft.com/office/drawing/2014/main" id="{4C6D6BB9-0EC3-428E-8A33-983F9FEFDECE}"/>
              </a:ext>
            </a:extLst>
          </p:cNvPr>
          <p:cNvSpPr/>
          <p:nvPr/>
        </p:nvSpPr>
        <p:spPr>
          <a:xfrm>
            <a:off x="313650" y="5691528"/>
            <a:ext cx="1800200" cy="839338"/>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solidFill>
                  <a:schemeClr val="tx1"/>
                </a:solidFill>
              </a:rPr>
              <a:t>SQL Server</a:t>
            </a:r>
            <a:r>
              <a:rPr lang="zh-CN" altLang="en-US" sz="2400">
                <a:solidFill>
                  <a:schemeClr val="tx1"/>
                </a:solidFill>
              </a:rPr>
              <a:t>数据库</a:t>
            </a:r>
          </a:p>
        </p:txBody>
      </p:sp>
      <p:sp>
        <p:nvSpPr>
          <p:cNvPr id="14" name="矩形 13">
            <a:extLst>
              <a:ext uri="{FF2B5EF4-FFF2-40B4-BE49-F238E27FC236}">
                <a16:creationId xmlns:a16="http://schemas.microsoft.com/office/drawing/2014/main" id="{B69DC9FD-D45B-444B-9C18-A25762EC2868}"/>
              </a:ext>
            </a:extLst>
          </p:cNvPr>
          <p:cNvSpPr/>
          <p:nvPr/>
        </p:nvSpPr>
        <p:spPr>
          <a:xfrm>
            <a:off x="2865900" y="5691903"/>
            <a:ext cx="1436177" cy="839337"/>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solidFill>
                  <a:schemeClr val="tx1"/>
                </a:solidFill>
              </a:rPr>
              <a:t>MySQL</a:t>
            </a:r>
          </a:p>
          <a:p>
            <a:pPr algn="ctr"/>
            <a:r>
              <a:rPr lang="zh-CN" altLang="en-US" sz="2400">
                <a:solidFill>
                  <a:schemeClr val="tx1"/>
                </a:solidFill>
              </a:rPr>
              <a:t>数据库</a:t>
            </a:r>
          </a:p>
        </p:txBody>
      </p:sp>
      <p:sp>
        <p:nvSpPr>
          <p:cNvPr id="15" name="矩形 14">
            <a:extLst>
              <a:ext uri="{FF2B5EF4-FFF2-40B4-BE49-F238E27FC236}">
                <a16:creationId xmlns:a16="http://schemas.microsoft.com/office/drawing/2014/main" id="{EB5896A8-CBA2-44C1-B080-9D6DC4B17F79}"/>
              </a:ext>
            </a:extLst>
          </p:cNvPr>
          <p:cNvSpPr/>
          <p:nvPr/>
        </p:nvSpPr>
        <p:spPr>
          <a:xfrm>
            <a:off x="5038828" y="5707258"/>
            <a:ext cx="1590993" cy="807878"/>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solidFill>
                  <a:schemeClr val="tx1"/>
                </a:solidFill>
              </a:rPr>
              <a:t>Oracle</a:t>
            </a:r>
          </a:p>
          <a:p>
            <a:pPr algn="ctr"/>
            <a:r>
              <a:rPr lang="zh-CN" altLang="en-US" sz="2400">
                <a:solidFill>
                  <a:schemeClr val="tx1"/>
                </a:solidFill>
              </a:rPr>
              <a:t>数据库</a:t>
            </a:r>
          </a:p>
        </p:txBody>
      </p:sp>
      <p:sp>
        <p:nvSpPr>
          <p:cNvPr id="16" name="矩形 15">
            <a:extLst>
              <a:ext uri="{FF2B5EF4-FFF2-40B4-BE49-F238E27FC236}">
                <a16:creationId xmlns:a16="http://schemas.microsoft.com/office/drawing/2014/main" id="{5EEAC5E0-D60D-4A66-B044-7C2ECC243959}"/>
              </a:ext>
            </a:extLst>
          </p:cNvPr>
          <p:cNvSpPr/>
          <p:nvPr/>
        </p:nvSpPr>
        <p:spPr>
          <a:xfrm>
            <a:off x="6830710" y="5814176"/>
            <a:ext cx="2181402" cy="706016"/>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a:solidFill>
                  <a:schemeClr val="tx1"/>
                </a:solidFill>
              </a:rPr>
              <a:t>Microsoft Access</a:t>
            </a:r>
          </a:p>
          <a:p>
            <a:pPr algn="ctr"/>
            <a:r>
              <a:rPr lang="zh-CN" altLang="en-US" sz="2000">
                <a:solidFill>
                  <a:schemeClr val="tx1"/>
                </a:solidFill>
              </a:rPr>
              <a:t>数据库</a:t>
            </a:r>
          </a:p>
        </p:txBody>
      </p:sp>
      <p:cxnSp>
        <p:nvCxnSpPr>
          <p:cNvPr id="24" name="直接箭头连接符 23">
            <a:extLst>
              <a:ext uri="{FF2B5EF4-FFF2-40B4-BE49-F238E27FC236}">
                <a16:creationId xmlns:a16="http://schemas.microsoft.com/office/drawing/2014/main" id="{67994AAA-1F7B-43CA-9639-0E9575395537}"/>
              </a:ext>
            </a:extLst>
          </p:cNvPr>
          <p:cNvCxnSpPr>
            <a:cxnSpLocks/>
            <a:stCxn id="23" idx="2"/>
            <a:endCxn id="9" idx="0"/>
          </p:cNvCxnSpPr>
          <p:nvPr/>
        </p:nvCxnSpPr>
        <p:spPr>
          <a:xfrm>
            <a:off x="4572000" y="980728"/>
            <a:ext cx="0" cy="672236"/>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5" name="直接箭头连接符 24">
            <a:extLst>
              <a:ext uri="{FF2B5EF4-FFF2-40B4-BE49-F238E27FC236}">
                <a16:creationId xmlns:a16="http://schemas.microsoft.com/office/drawing/2014/main" id="{B3B4E94B-AAD8-41CE-A695-3CCBC562B0F2}"/>
              </a:ext>
            </a:extLst>
          </p:cNvPr>
          <p:cNvCxnSpPr>
            <a:cxnSpLocks/>
            <a:endCxn id="13" idx="0"/>
          </p:cNvCxnSpPr>
          <p:nvPr/>
        </p:nvCxnSpPr>
        <p:spPr>
          <a:xfrm>
            <a:off x="1213750" y="4040512"/>
            <a:ext cx="0" cy="1651016"/>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6" name="直接箭头连接符 25">
            <a:extLst>
              <a:ext uri="{FF2B5EF4-FFF2-40B4-BE49-F238E27FC236}">
                <a16:creationId xmlns:a16="http://schemas.microsoft.com/office/drawing/2014/main" id="{633A1EA5-2EC5-42D8-94FE-3BBAAB00D0CE}"/>
              </a:ext>
            </a:extLst>
          </p:cNvPr>
          <p:cNvCxnSpPr>
            <a:cxnSpLocks/>
            <a:endCxn id="14" idx="0"/>
          </p:cNvCxnSpPr>
          <p:nvPr/>
        </p:nvCxnSpPr>
        <p:spPr>
          <a:xfrm>
            <a:off x="3579301" y="4047961"/>
            <a:ext cx="4688" cy="1643942"/>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7" name="直接箭头连接符 26">
            <a:extLst>
              <a:ext uri="{FF2B5EF4-FFF2-40B4-BE49-F238E27FC236}">
                <a16:creationId xmlns:a16="http://schemas.microsoft.com/office/drawing/2014/main" id="{028A73FE-3EBE-4666-94C7-D32EB0317FCA}"/>
              </a:ext>
            </a:extLst>
          </p:cNvPr>
          <p:cNvCxnSpPr>
            <a:cxnSpLocks/>
            <a:endCxn id="15" idx="0"/>
          </p:cNvCxnSpPr>
          <p:nvPr/>
        </p:nvCxnSpPr>
        <p:spPr>
          <a:xfrm>
            <a:off x="5834325" y="4047961"/>
            <a:ext cx="0" cy="1659297"/>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8" name="直接箭头连接符 27">
            <a:extLst>
              <a:ext uri="{FF2B5EF4-FFF2-40B4-BE49-F238E27FC236}">
                <a16:creationId xmlns:a16="http://schemas.microsoft.com/office/drawing/2014/main" id="{BFC748F3-49FC-4EE6-8C0E-69FCC9BF2AAD}"/>
              </a:ext>
            </a:extLst>
          </p:cNvPr>
          <p:cNvCxnSpPr>
            <a:cxnSpLocks/>
          </p:cNvCxnSpPr>
          <p:nvPr/>
        </p:nvCxnSpPr>
        <p:spPr>
          <a:xfrm>
            <a:off x="7921411" y="4047961"/>
            <a:ext cx="0" cy="47565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
        <p:nvSpPr>
          <p:cNvPr id="23" name="矩形 22">
            <a:extLst>
              <a:ext uri="{FF2B5EF4-FFF2-40B4-BE49-F238E27FC236}">
                <a16:creationId xmlns:a16="http://schemas.microsoft.com/office/drawing/2014/main" id="{B7F7D7FD-DA69-423E-A727-29782054C1BF}"/>
              </a:ext>
            </a:extLst>
          </p:cNvPr>
          <p:cNvSpPr/>
          <p:nvPr/>
        </p:nvSpPr>
        <p:spPr>
          <a:xfrm>
            <a:off x="3620737" y="332656"/>
            <a:ext cx="1902526" cy="648072"/>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solidFill>
                  <a:schemeClr val="tx1"/>
                </a:solidFill>
              </a:rPr>
              <a:t>Java</a:t>
            </a:r>
            <a:r>
              <a:rPr lang="zh-CN" altLang="en-US" sz="2400">
                <a:solidFill>
                  <a:schemeClr val="tx1"/>
                </a:solidFill>
              </a:rPr>
              <a:t>程序</a:t>
            </a:r>
          </a:p>
        </p:txBody>
      </p:sp>
      <p:sp>
        <p:nvSpPr>
          <p:cNvPr id="31" name="矩形 30">
            <a:extLst>
              <a:ext uri="{FF2B5EF4-FFF2-40B4-BE49-F238E27FC236}">
                <a16:creationId xmlns:a16="http://schemas.microsoft.com/office/drawing/2014/main" id="{59643667-AD65-4B52-BC08-8D727489645A}"/>
              </a:ext>
            </a:extLst>
          </p:cNvPr>
          <p:cNvSpPr/>
          <p:nvPr/>
        </p:nvSpPr>
        <p:spPr>
          <a:xfrm>
            <a:off x="2411760" y="3201174"/>
            <a:ext cx="2303479" cy="839338"/>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solidFill>
                  <a:schemeClr val="tx1"/>
                </a:solidFill>
              </a:rPr>
              <a:t>MySQL</a:t>
            </a:r>
          </a:p>
          <a:p>
            <a:pPr algn="ctr"/>
            <a:r>
              <a:rPr lang="en-US" altLang="zh-CN" sz="2400">
                <a:solidFill>
                  <a:schemeClr val="tx1"/>
                </a:solidFill>
              </a:rPr>
              <a:t>JDBC</a:t>
            </a:r>
            <a:r>
              <a:rPr lang="zh-CN" altLang="en-US" sz="2400">
                <a:solidFill>
                  <a:schemeClr val="tx1"/>
                </a:solidFill>
              </a:rPr>
              <a:t>驱动程序</a:t>
            </a:r>
          </a:p>
        </p:txBody>
      </p:sp>
      <p:sp>
        <p:nvSpPr>
          <p:cNvPr id="34" name="矩形 33">
            <a:extLst>
              <a:ext uri="{FF2B5EF4-FFF2-40B4-BE49-F238E27FC236}">
                <a16:creationId xmlns:a16="http://schemas.microsoft.com/office/drawing/2014/main" id="{BB4B9A71-986E-44EB-8142-C816FF7302DE}"/>
              </a:ext>
            </a:extLst>
          </p:cNvPr>
          <p:cNvSpPr/>
          <p:nvPr/>
        </p:nvSpPr>
        <p:spPr>
          <a:xfrm>
            <a:off x="4788024" y="3202085"/>
            <a:ext cx="2026814" cy="839338"/>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solidFill>
                  <a:schemeClr val="tx1"/>
                </a:solidFill>
              </a:rPr>
              <a:t>Oracle JDBC</a:t>
            </a:r>
          </a:p>
          <a:p>
            <a:pPr algn="ctr"/>
            <a:r>
              <a:rPr lang="zh-CN" altLang="en-US" sz="2400">
                <a:solidFill>
                  <a:schemeClr val="tx1"/>
                </a:solidFill>
              </a:rPr>
              <a:t>驱动程序</a:t>
            </a:r>
          </a:p>
        </p:txBody>
      </p:sp>
      <p:sp>
        <p:nvSpPr>
          <p:cNvPr id="35" name="矩形 34">
            <a:extLst>
              <a:ext uri="{FF2B5EF4-FFF2-40B4-BE49-F238E27FC236}">
                <a16:creationId xmlns:a16="http://schemas.microsoft.com/office/drawing/2014/main" id="{A5338265-7024-48C5-8B07-FCF14CE40056}"/>
              </a:ext>
            </a:extLst>
          </p:cNvPr>
          <p:cNvSpPr/>
          <p:nvPr/>
        </p:nvSpPr>
        <p:spPr>
          <a:xfrm>
            <a:off x="6913286" y="3202085"/>
            <a:ext cx="2026818" cy="839338"/>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solidFill>
                  <a:schemeClr val="tx1"/>
                </a:solidFill>
              </a:rPr>
              <a:t>JDBC-ODBC</a:t>
            </a:r>
          </a:p>
          <a:p>
            <a:pPr algn="ctr"/>
            <a:r>
              <a:rPr lang="zh-CN" altLang="en-US" sz="2400">
                <a:solidFill>
                  <a:schemeClr val="tx1"/>
                </a:solidFill>
              </a:rPr>
              <a:t>桥接驱动程序</a:t>
            </a:r>
          </a:p>
        </p:txBody>
      </p:sp>
      <p:cxnSp>
        <p:nvCxnSpPr>
          <p:cNvPr id="17" name="直接箭头连接符 16">
            <a:extLst>
              <a:ext uri="{FF2B5EF4-FFF2-40B4-BE49-F238E27FC236}">
                <a16:creationId xmlns:a16="http://schemas.microsoft.com/office/drawing/2014/main" id="{1FDFDA2D-E147-487D-8345-70439AB8F2A6}"/>
              </a:ext>
            </a:extLst>
          </p:cNvPr>
          <p:cNvCxnSpPr>
            <a:cxnSpLocks/>
            <a:stCxn id="9" idx="2"/>
            <a:endCxn id="10" idx="0"/>
          </p:cNvCxnSpPr>
          <p:nvPr/>
        </p:nvCxnSpPr>
        <p:spPr>
          <a:xfrm flipH="1">
            <a:off x="1187236" y="2301036"/>
            <a:ext cx="3384764" cy="90013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直接箭头连接符 35">
            <a:extLst>
              <a:ext uri="{FF2B5EF4-FFF2-40B4-BE49-F238E27FC236}">
                <a16:creationId xmlns:a16="http://schemas.microsoft.com/office/drawing/2014/main" id="{2EA03634-93B9-4BD0-9731-36610E69F0D4}"/>
              </a:ext>
            </a:extLst>
          </p:cNvPr>
          <p:cNvCxnSpPr>
            <a:cxnSpLocks/>
            <a:stCxn id="9" idx="2"/>
            <a:endCxn id="31" idx="0"/>
          </p:cNvCxnSpPr>
          <p:nvPr/>
        </p:nvCxnSpPr>
        <p:spPr>
          <a:xfrm flipH="1">
            <a:off x="3563500" y="2301036"/>
            <a:ext cx="1008500" cy="90013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接箭头连接符 37">
            <a:extLst>
              <a:ext uri="{FF2B5EF4-FFF2-40B4-BE49-F238E27FC236}">
                <a16:creationId xmlns:a16="http://schemas.microsoft.com/office/drawing/2014/main" id="{954E2BD9-655D-4F96-A5DA-F06EE1CBBAE2}"/>
              </a:ext>
            </a:extLst>
          </p:cNvPr>
          <p:cNvCxnSpPr>
            <a:cxnSpLocks/>
            <a:stCxn id="9" idx="2"/>
            <a:endCxn id="34" idx="0"/>
          </p:cNvCxnSpPr>
          <p:nvPr/>
        </p:nvCxnSpPr>
        <p:spPr>
          <a:xfrm>
            <a:off x="4572000" y="2301036"/>
            <a:ext cx="1229431" cy="90104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接箭头连接符 40">
            <a:extLst>
              <a:ext uri="{FF2B5EF4-FFF2-40B4-BE49-F238E27FC236}">
                <a16:creationId xmlns:a16="http://schemas.microsoft.com/office/drawing/2014/main" id="{F388BE80-A62D-4714-B509-28813454F35E}"/>
              </a:ext>
            </a:extLst>
          </p:cNvPr>
          <p:cNvCxnSpPr>
            <a:cxnSpLocks/>
            <a:stCxn id="9" idx="2"/>
            <a:endCxn id="35" idx="0"/>
          </p:cNvCxnSpPr>
          <p:nvPr/>
        </p:nvCxnSpPr>
        <p:spPr>
          <a:xfrm>
            <a:off x="4572000" y="2301036"/>
            <a:ext cx="3354695" cy="901049"/>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44" name="矩形 43">
            <a:extLst>
              <a:ext uri="{FF2B5EF4-FFF2-40B4-BE49-F238E27FC236}">
                <a16:creationId xmlns:a16="http://schemas.microsoft.com/office/drawing/2014/main" id="{D12620A8-41EF-45C6-8C71-653ADDD71923}"/>
              </a:ext>
            </a:extLst>
          </p:cNvPr>
          <p:cNvSpPr/>
          <p:nvPr/>
        </p:nvSpPr>
        <p:spPr>
          <a:xfrm>
            <a:off x="6644947" y="4523611"/>
            <a:ext cx="2426590" cy="807877"/>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a:solidFill>
                  <a:schemeClr val="tx1"/>
                </a:solidFill>
              </a:rPr>
              <a:t>Microsoft ODBC</a:t>
            </a:r>
          </a:p>
          <a:p>
            <a:pPr algn="ctr"/>
            <a:r>
              <a:rPr lang="zh-CN" altLang="en-US" sz="2400">
                <a:solidFill>
                  <a:schemeClr val="tx1"/>
                </a:solidFill>
              </a:rPr>
              <a:t>驱动程序</a:t>
            </a:r>
          </a:p>
        </p:txBody>
      </p:sp>
      <p:cxnSp>
        <p:nvCxnSpPr>
          <p:cNvPr id="50" name="直接箭头连接符 49">
            <a:extLst>
              <a:ext uri="{FF2B5EF4-FFF2-40B4-BE49-F238E27FC236}">
                <a16:creationId xmlns:a16="http://schemas.microsoft.com/office/drawing/2014/main" id="{267FAA93-A60C-43F1-A3E0-40576279F54E}"/>
              </a:ext>
            </a:extLst>
          </p:cNvPr>
          <p:cNvCxnSpPr>
            <a:cxnSpLocks/>
          </p:cNvCxnSpPr>
          <p:nvPr/>
        </p:nvCxnSpPr>
        <p:spPr>
          <a:xfrm>
            <a:off x="7921411" y="5338526"/>
            <a:ext cx="0" cy="475650"/>
          </a:xfrm>
          <a:prstGeom prst="straightConnector1">
            <a:avLst/>
          </a:prstGeom>
          <a:ln w="19050">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7164677"/>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2"/>
          <p:cNvSpPr>
            <a:spLocks noGrp="1" noChangeArrowheads="1"/>
          </p:cNvSpPr>
          <p:nvPr>
            <p:ph type="title"/>
          </p:nvPr>
        </p:nvSpPr>
        <p:spPr>
          <a:xfrm>
            <a:off x="685800" y="92968"/>
            <a:ext cx="7772400" cy="671736"/>
          </a:xfrm>
        </p:spPr>
        <p:txBody>
          <a:bodyPr/>
          <a:lstStyle/>
          <a:p>
            <a:r>
              <a:rPr lang="en-US" altLang="zh-CN" sz="3200" b="1">
                <a:solidFill>
                  <a:schemeClr val="tx1"/>
                </a:solidFill>
                <a:latin typeface="+mn-lt"/>
                <a:ea typeface="+mn-ea"/>
              </a:rPr>
              <a:t>JDBC</a:t>
            </a:r>
            <a:r>
              <a:rPr lang="zh-CN" altLang="en-US" sz="3200" b="1">
                <a:solidFill>
                  <a:schemeClr val="tx1"/>
                </a:solidFill>
                <a:latin typeface="+mn-lt"/>
                <a:ea typeface="+mn-ea"/>
              </a:rPr>
              <a:t>的</a:t>
            </a:r>
            <a:r>
              <a:rPr lang="zh-CN" altLang="zh-CN" sz="3200" b="1">
                <a:solidFill>
                  <a:schemeClr val="tx1"/>
                </a:solidFill>
                <a:latin typeface="+mn-lt"/>
                <a:ea typeface="+mn-ea"/>
              </a:rPr>
              <a:t>类型</a:t>
            </a:r>
            <a:endParaRPr lang="zh-CN" altLang="en-US" sz="3200" b="1">
              <a:solidFill>
                <a:schemeClr val="tx1"/>
              </a:solidFill>
              <a:latin typeface="+mn-lt"/>
              <a:ea typeface="+mn-ea"/>
            </a:endParaRPr>
          </a:p>
        </p:txBody>
      </p:sp>
      <p:sp>
        <p:nvSpPr>
          <p:cNvPr id="9220" name="Rectangle 3"/>
          <p:cNvSpPr>
            <a:spLocks noGrp="1" noChangeArrowheads="1"/>
          </p:cNvSpPr>
          <p:nvPr>
            <p:ph type="body" idx="1"/>
          </p:nvPr>
        </p:nvSpPr>
        <p:spPr>
          <a:xfrm>
            <a:off x="287524" y="864096"/>
            <a:ext cx="8568952" cy="5949280"/>
          </a:xfrm>
          <a:noFill/>
        </p:spPr>
        <p:txBody>
          <a:bodyPr/>
          <a:lstStyle/>
          <a:p>
            <a:pPr>
              <a:lnSpc>
                <a:spcPct val="105000"/>
              </a:lnSpc>
              <a:buFont typeface="Wingdings" panose="05000000000000000000" pitchFamily="2" charset="2"/>
              <a:buChar char="u"/>
            </a:pPr>
            <a:r>
              <a:rPr lang="zh-CN" sz="2800" b="1"/>
              <a:t>类型</a:t>
            </a:r>
            <a:r>
              <a:rPr lang="en-US" altLang="zh-CN" sz="2800" b="1"/>
              <a:t>1</a:t>
            </a:r>
            <a:r>
              <a:rPr lang="zh-CN" sz="2800"/>
              <a:t>：</a:t>
            </a:r>
            <a:r>
              <a:rPr lang="en-US" altLang="zh-CN" sz="2800"/>
              <a:t>JDBC-ODBC</a:t>
            </a:r>
            <a:r>
              <a:rPr lang="zh-CN" sz="2800"/>
              <a:t>桥</a:t>
            </a:r>
            <a:r>
              <a:rPr lang="zh-CN" altLang="en-US" sz="2800"/>
              <a:t>接</a:t>
            </a:r>
            <a:r>
              <a:rPr lang="en-US" altLang="zh-CN" sz="2800"/>
              <a:t>ODBC</a:t>
            </a:r>
            <a:r>
              <a:rPr lang="zh-CN" sz="2800"/>
              <a:t>驱动程序</a:t>
            </a:r>
            <a:endParaRPr lang="en-US" altLang="zh-CN" sz="2800"/>
          </a:p>
          <a:p>
            <a:pPr lvl="1">
              <a:lnSpc>
                <a:spcPct val="105000"/>
              </a:lnSpc>
              <a:buFont typeface="Wingdings" panose="05000000000000000000" pitchFamily="2" charset="2"/>
              <a:buChar char="Ø"/>
            </a:pPr>
            <a:r>
              <a:rPr lang="zh-CN" altLang="en-US" sz="2000"/>
              <a:t>将</a:t>
            </a:r>
            <a:r>
              <a:rPr lang="en-US" altLang="zh-CN" sz="2000"/>
              <a:t>JDBC</a:t>
            </a:r>
            <a:r>
              <a:rPr lang="zh-CN" altLang="en-US" sz="2000"/>
              <a:t>的调用</a:t>
            </a:r>
            <a:r>
              <a:rPr lang="zh-CN" altLang="en-US" sz="2000" b="1">
                <a:solidFill>
                  <a:srgbClr val="0000CC"/>
                </a:solidFill>
              </a:rPr>
              <a:t>翻译成</a:t>
            </a:r>
            <a:r>
              <a:rPr lang="en-US" altLang="zh-CN" sz="2000" b="1">
                <a:solidFill>
                  <a:srgbClr val="0000CC"/>
                </a:solidFill>
              </a:rPr>
              <a:t>ODBC</a:t>
            </a:r>
            <a:r>
              <a:rPr lang="zh-CN" altLang="en-US" sz="2000" b="1">
                <a:solidFill>
                  <a:srgbClr val="0000CC"/>
                </a:solidFill>
              </a:rPr>
              <a:t>的调用</a:t>
            </a:r>
            <a:endParaRPr lang="en-US" altLang="zh-CN" sz="2000" b="1">
              <a:solidFill>
                <a:srgbClr val="0000CC"/>
              </a:solidFill>
            </a:endParaRPr>
          </a:p>
          <a:p>
            <a:pPr lvl="1">
              <a:lnSpc>
                <a:spcPct val="105000"/>
              </a:lnSpc>
              <a:buFont typeface="Wingdings" panose="05000000000000000000" pitchFamily="2" charset="2"/>
              <a:buChar char="Ø"/>
            </a:pPr>
            <a:r>
              <a:rPr lang="zh-CN" altLang="en-US" sz="2000"/>
              <a:t>优点：跨驱动访问数据库</a:t>
            </a:r>
            <a:endParaRPr lang="zh-CN" sz="2000"/>
          </a:p>
          <a:p>
            <a:pPr>
              <a:lnSpc>
                <a:spcPct val="105000"/>
              </a:lnSpc>
              <a:buFont typeface="Wingdings" panose="05000000000000000000" pitchFamily="2" charset="2"/>
              <a:buChar char="u"/>
            </a:pPr>
            <a:r>
              <a:rPr lang="zh-CN" altLang="en-US" sz="2800" b="1"/>
              <a:t>类型</a:t>
            </a:r>
            <a:r>
              <a:rPr lang="en-US" altLang="zh-CN" sz="2800" b="1"/>
              <a:t>2</a:t>
            </a:r>
            <a:r>
              <a:rPr lang="zh-CN" sz="2800"/>
              <a:t>：本地</a:t>
            </a:r>
            <a:r>
              <a:rPr lang="en-US" altLang="zh-CN" sz="2800"/>
              <a:t>API</a:t>
            </a:r>
            <a:r>
              <a:rPr lang="zh-CN" sz="2800"/>
              <a:t>部分用</a:t>
            </a:r>
            <a:r>
              <a:rPr lang="en-US" altLang="zh-CN" sz="2800"/>
              <a:t>Java</a:t>
            </a:r>
            <a:r>
              <a:rPr lang="zh-CN" sz="2800"/>
              <a:t>编写的驱动程序</a:t>
            </a:r>
            <a:endParaRPr lang="en-US" altLang="zh-CN" sz="2800"/>
          </a:p>
          <a:p>
            <a:pPr lvl="1">
              <a:lnSpc>
                <a:spcPct val="105000"/>
              </a:lnSpc>
              <a:buFont typeface="Wingdings" panose="05000000000000000000" pitchFamily="2" charset="2"/>
              <a:buChar char="Ø"/>
            </a:pPr>
            <a:r>
              <a:rPr lang="zh-CN" altLang="en-US" sz="2000">
                <a:solidFill>
                  <a:srgbClr val="000000"/>
                </a:solidFill>
              </a:rPr>
              <a:t>将</a:t>
            </a:r>
            <a:r>
              <a:rPr lang="en-US" altLang="zh-CN" sz="2000">
                <a:solidFill>
                  <a:srgbClr val="000000"/>
                </a:solidFill>
              </a:rPr>
              <a:t>JDBC</a:t>
            </a:r>
            <a:r>
              <a:rPr lang="zh-CN" altLang="en-US" sz="2000">
                <a:solidFill>
                  <a:srgbClr val="000000"/>
                </a:solidFill>
              </a:rPr>
              <a:t>的调用</a:t>
            </a:r>
            <a:r>
              <a:rPr lang="zh-CN" altLang="en-US" sz="2000" b="1">
                <a:solidFill>
                  <a:srgbClr val="0000CC"/>
                </a:solidFill>
              </a:rPr>
              <a:t>翻译成对特定</a:t>
            </a:r>
            <a:r>
              <a:rPr lang="en-US" altLang="zh-CN" sz="2000" b="1">
                <a:solidFill>
                  <a:srgbClr val="0000CC"/>
                </a:solidFill>
              </a:rPr>
              <a:t>DBMS</a:t>
            </a:r>
            <a:r>
              <a:rPr lang="zh-CN" altLang="en-US" sz="2000" b="1">
                <a:solidFill>
                  <a:srgbClr val="0000CC"/>
                </a:solidFill>
              </a:rPr>
              <a:t>的调用</a:t>
            </a:r>
            <a:endParaRPr lang="en-US" altLang="zh-CN" sz="2000" b="1">
              <a:solidFill>
                <a:srgbClr val="0000CC"/>
              </a:solidFill>
            </a:endParaRPr>
          </a:p>
          <a:p>
            <a:pPr lvl="1">
              <a:lnSpc>
                <a:spcPct val="105000"/>
              </a:lnSpc>
              <a:buFont typeface="Wingdings" panose="05000000000000000000" pitchFamily="2" charset="2"/>
              <a:buChar char="Ø"/>
            </a:pPr>
            <a:r>
              <a:rPr lang="zh-CN" altLang="en-US" sz="2000">
                <a:solidFill>
                  <a:srgbClr val="000000"/>
                </a:solidFill>
              </a:rPr>
              <a:t>该类驱动部分由</a:t>
            </a:r>
            <a:r>
              <a:rPr lang="en-US" altLang="zh-CN" sz="2000">
                <a:solidFill>
                  <a:srgbClr val="000000"/>
                </a:solidFill>
              </a:rPr>
              <a:t>Java</a:t>
            </a:r>
            <a:r>
              <a:rPr lang="zh-CN" altLang="en-US" sz="2000">
                <a:solidFill>
                  <a:srgbClr val="000000"/>
                </a:solidFill>
              </a:rPr>
              <a:t>代码、部分由本机代码编写</a:t>
            </a:r>
            <a:endParaRPr lang="en-US" altLang="zh-CN" sz="2000">
              <a:solidFill>
                <a:srgbClr val="000000"/>
              </a:solidFill>
            </a:endParaRPr>
          </a:p>
          <a:p>
            <a:pPr lvl="1">
              <a:lnSpc>
                <a:spcPct val="105000"/>
              </a:lnSpc>
              <a:buFont typeface="Wingdings" panose="05000000000000000000" pitchFamily="2" charset="2"/>
              <a:buChar char="Ø"/>
            </a:pPr>
            <a:r>
              <a:rPr lang="zh-CN" altLang="en-US" sz="2000"/>
              <a:t>优点：访问数据库的效率高</a:t>
            </a:r>
            <a:endParaRPr lang="en-US" altLang="zh-CN" sz="2000"/>
          </a:p>
          <a:p>
            <a:pPr>
              <a:lnSpc>
                <a:spcPct val="105000"/>
              </a:lnSpc>
              <a:buFont typeface="Wingdings" panose="05000000000000000000" pitchFamily="2" charset="2"/>
              <a:buChar char="u"/>
            </a:pPr>
            <a:r>
              <a:rPr lang="zh-CN" altLang="en-US" sz="2800" b="1"/>
              <a:t>类型</a:t>
            </a:r>
            <a:r>
              <a:rPr lang="en-US" altLang="zh-CN" sz="2800" b="1"/>
              <a:t>3</a:t>
            </a:r>
            <a:r>
              <a:rPr lang="zh-CN" sz="2800"/>
              <a:t>：</a:t>
            </a:r>
            <a:r>
              <a:rPr lang="en-US" altLang="zh-CN" sz="2800"/>
              <a:t>JDBC</a:t>
            </a:r>
            <a:r>
              <a:rPr lang="zh-CN" sz="2800"/>
              <a:t>网络协议纯</a:t>
            </a:r>
            <a:r>
              <a:rPr lang="en-US" altLang="zh-CN" sz="2800"/>
              <a:t>Java</a:t>
            </a:r>
            <a:r>
              <a:rPr lang="zh-CN" sz="2800"/>
              <a:t>驱动程序</a:t>
            </a:r>
            <a:endParaRPr lang="en-US" altLang="zh-CN" sz="2800"/>
          </a:p>
          <a:p>
            <a:pPr lvl="1">
              <a:lnSpc>
                <a:spcPct val="105000"/>
              </a:lnSpc>
              <a:buFont typeface="Wingdings" panose="05000000000000000000" pitchFamily="2" charset="2"/>
              <a:buChar char="Ø"/>
            </a:pPr>
            <a:r>
              <a:rPr lang="zh-CN" altLang="en-US" sz="2000">
                <a:solidFill>
                  <a:srgbClr val="000000"/>
                </a:solidFill>
              </a:rPr>
              <a:t>首先将</a:t>
            </a:r>
            <a:r>
              <a:rPr lang="en-US" altLang="zh-CN" sz="2000">
                <a:solidFill>
                  <a:srgbClr val="000000"/>
                </a:solidFill>
              </a:rPr>
              <a:t>JDBC</a:t>
            </a:r>
            <a:r>
              <a:rPr lang="zh-CN" altLang="en-US" sz="2000">
                <a:solidFill>
                  <a:srgbClr val="000000"/>
                </a:solidFill>
              </a:rPr>
              <a:t>的调用翻译成</a:t>
            </a:r>
            <a:r>
              <a:rPr lang="en-US" altLang="zh-CN" sz="2000" b="1">
                <a:solidFill>
                  <a:srgbClr val="0000CC"/>
                </a:solidFill>
              </a:rPr>
              <a:t>DBMS</a:t>
            </a:r>
            <a:r>
              <a:rPr lang="zh-CN" altLang="en-US" sz="2000" b="1">
                <a:solidFill>
                  <a:srgbClr val="0000CC"/>
                </a:solidFill>
              </a:rPr>
              <a:t>无关的网络协议命令</a:t>
            </a:r>
            <a:endParaRPr lang="en-US" altLang="zh-CN" sz="2000" b="1">
              <a:solidFill>
                <a:srgbClr val="0000CC"/>
              </a:solidFill>
            </a:endParaRPr>
          </a:p>
          <a:p>
            <a:pPr lvl="1">
              <a:lnSpc>
                <a:spcPct val="105000"/>
              </a:lnSpc>
              <a:buFont typeface="Wingdings" panose="05000000000000000000" pitchFamily="2" charset="2"/>
              <a:buChar char="Ø"/>
            </a:pPr>
            <a:r>
              <a:rPr lang="zh-CN" altLang="en-US" sz="2000">
                <a:solidFill>
                  <a:srgbClr val="000000"/>
                </a:solidFill>
              </a:rPr>
              <a:t>然后发送给网络服务器，并将协议命令翻译成对特定</a:t>
            </a:r>
            <a:r>
              <a:rPr lang="en-US" altLang="zh-CN" sz="2000">
                <a:solidFill>
                  <a:srgbClr val="000000"/>
                </a:solidFill>
              </a:rPr>
              <a:t>DBMS</a:t>
            </a:r>
            <a:r>
              <a:rPr lang="zh-CN" altLang="en-US" sz="2000">
                <a:solidFill>
                  <a:srgbClr val="000000"/>
                </a:solidFill>
              </a:rPr>
              <a:t>的调用</a:t>
            </a:r>
            <a:endParaRPr lang="en-US" altLang="zh-CN" sz="2000">
              <a:solidFill>
                <a:srgbClr val="000000"/>
              </a:solidFill>
            </a:endParaRPr>
          </a:p>
          <a:p>
            <a:pPr lvl="1">
              <a:lnSpc>
                <a:spcPct val="105000"/>
              </a:lnSpc>
              <a:buFont typeface="Wingdings" panose="05000000000000000000" pitchFamily="2" charset="2"/>
              <a:buChar char="Ø"/>
            </a:pPr>
            <a:r>
              <a:rPr lang="zh-CN" altLang="en-US" sz="2000"/>
              <a:t>优点：</a:t>
            </a:r>
            <a:r>
              <a:rPr lang="zh-CN" altLang="en-US" sz="2000">
                <a:solidFill>
                  <a:srgbClr val="000000"/>
                </a:solidFill>
              </a:rPr>
              <a:t>能够访问网络数据库、具有平台无关性</a:t>
            </a:r>
            <a:endParaRPr lang="zh-CN" sz="2000"/>
          </a:p>
          <a:p>
            <a:pPr>
              <a:lnSpc>
                <a:spcPct val="105000"/>
              </a:lnSpc>
              <a:buFont typeface="Wingdings" panose="05000000000000000000" pitchFamily="2" charset="2"/>
              <a:buChar char="u"/>
            </a:pPr>
            <a:r>
              <a:rPr lang="zh-CN" altLang="en-US" sz="2800" b="1"/>
              <a:t>类型</a:t>
            </a:r>
            <a:r>
              <a:rPr lang="en-US" altLang="zh-CN" sz="2800" b="1"/>
              <a:t>4</a:t>
            </a:r>
            <a:r>
              <a:rPr lang="zh-CN" sz="2800"/>
              <a:t>：本地协议纯</a:t>
            </a:r>
            <a:r>
              <a:rPr lang="en-US" altLang="zh-CN" sz="2800"/>
              <a:t>Java</a:t>
            </a:r>
            <a:r>
              <a:rPr lang="zh-CN" sz="2800"/>
              <a:t>驱动程序</a:t>
            </a:r>
            <a:endParaRPr lang="en-US" altLang="zh-CN" sz="2800"/>
          </a:p>
          <a:p>
            <a:pPr lvl="1">
              <a:lnSpc>
                <a:spcPct val="105000"/>
              </a:lnSpc>
              <a:buFont typeface="Wingdings" panose="05000000000000000000" pitchFamily="2" charset="2"/>
              <a:buChar char="Ø"/>
            </a:pPr>
            <a:r>
              <a:rPr lang="zh-CN" altLang="en-US" sz="2000">
                <a:solidFill>
                  <a:srgbClr val="000000"/>
                </a:solidFill>
              </a:rPr>
              <a:t>与类型</a:t>
            </a:r>
            <a:r>
              <a:rPr lang="en-US" altLang="zh-CN" sz="2000">
                <a:solidFill>
                  <a:srgbClr val="000000"/>
                </a:solidFill>
              </a:rPr>
              <a:t>3</a:t>
            </a:r>
            <a:r>
              <a:rPr lang="zh-CN" altLang="en-US" sz="2000">
                <a:solidFill>
                  <a:srgbClr val="000000"/>
                </a:solidFill>
              </a:rPr>
              <a:t>区别在于：将</a:t>
            </a:r>
            <a:r>
              <a:rPr lang="en-US" altLang="zh-CN" sz="2000">
                <a:solidFill>
                  <a:srgbClr val="000000"/>
                </a:solidFill>
              </a:rPr>
              <a:t>JDBC</a:t>
            </a:r>
            <a:r>
              <a:rPr lang="zh-CN" altLang="en-US" sz="2000">
                <a:solidFill>
                  <a:srgbClr val="000000"/>
                </a:solidFill>
              </a:rPr>
              <a:t>调用翻译成</a:t>
            </a:r>
            <a:r>
              <a:rPr lang="zh-CN" altLang="en-US" sz="2000" b="1">
                <a:solidFill>
                  <a:srgbClr val="0000CC"/>
                </a:solidFill>
              </a:rPr>
              <a:t>特定</a:t>
            </a:r>
            <a:r>
              <a:rPr lang="en-US" altLang="zh-CN" sz="2000" b="1">
                <a:solidFill>
                  <a:srgbClr val="0000CC"/>
                </a:solidFill>
              </a:rPr>
              <a:t>DBMS</a:t>
            </a:r>
            <a:r>
              <a:rPr lang="zh-CN" altLang="en-US" sz="2000">
                <a:solidFill>
                  <a:srgbClr val="000000"/>
                </a:solidFill>
              </a:rPr>
              <a:t>的网络协议命令</a:t>
            </a:r>
            <a:endParaRPr lang="en-US" altLang="zh-CN" sz="2000">
              <a:solidFill>
                <a:srgbClr val="000000"/>
              </a:solidFill>
            </a:endParaRPr>
          </a:p>
          <a:p>
            <a:pPr lvl="1">
              <a:lnSpc>
                <a:spcPct val="105000"/>
              </a:lnSpc>
              <a:buFont typeface="Wingdings" panose="05000000000000000000" pitchFamily="2" charset="2"/>
              <a:buChar char="Ø"/>
            </a:pPr>
            <a:r>
              <a:rPr lang="zh-CN" altLang="en-US" sz="2000"/>
              <a:t>优点：</a:t>
            </a:r>
            <a:r>
              <a:rPr lang="zh-CN" altLang="en-US" sz="2000">
                <a:solidFill>
                  <a:srgbClr val="000000"/>
                </a:solidFill>
              </a:rPr>
              <a:t>能够访问网络数据库、且效率高</a:t>
            </a:r>
            <a:endParaRPr lang="zh-CN" altLang="en-US" sz="2600"/>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2"/>
          <p:cNvSpPr>
            <a:spLocks noGrp="1" noChangeArrowheads="1"/>
          </p:cNvSpPr>
          <p:nvPr>
            <p:ph type="title"/>
          </p:nvPr>
        </p:nvSpPr>
        <p:spPr>
          <a:xfrm>
            <a:off x="881844" y="692696"/>
            <a:ext cx="7380312" cy="838200"/>
          </a:xfrm>
        </p:spPr>
        <p:txBody>
          <a:bodyPr/>
          <a:lstStyle/>
          <a:p>
            <a:r>
              <a:rPr lang="zh-CN" altLang="zh-CN" sz="4000" b="1">
                <a:solidFill>
                  <a:schemeClr val="tx1"/>
                </a:solidFill>
                <a:latin typeface="+mn-lt"/>
                <a:ea typeface="+mn-ea"/>
              </a:rPr>
              <a:t>使用</a:t>
            </a:r>
            <a:r>
              <a:rPr lang="en-US" altLang="zh-CN" sz="4000" b="1">
                <a:solidFill>
                  <a:schemeClr val="tx1"/>
                </a:solidFill>
                <a:latin typeface="+mn-lt"/>
                <a:ea typeface="+mn-ea"/>
              </a:rPr>
              <a:t>JDBC</a:t>
            </a:r>
            <a:r>
              <a:rPr lang="zh-CN" altLang="zh-CN" sz="4000" b="1">
                <a:solidFill>
                  <a:schemeClr val="tx1"/>
                </a:solidFill>
                <a:latin typeface="+mn-lt"/>
                <a:ea typeface="+mn-ea"/>
              </a:rPr>
              <a:t>开发数据库应用程序</a:t>
            </a:r>
            <a:endParaRPr lang="zh-CN" altLang="en-US" sz="4000" b="1">
              <a:solidFill>
                <a:schemeClr val="tx1"/>
              </a:solidFill>
              <a:latin typeface="+mn-lt"/>
              <a:ea typeface="+mn-ea"/>
            </a:endParaRPr>
          </a:p>
        </p:txBody>
      </p:sp>
      <p:sp>
        <p:nvSpPr>
          <p:cNvPr id="10244" name="Rectangle 3"/>
          <p:cNvSpPr>
            <a:spLocks noGrp="1" noChangeArrowheads="1"/>
          </p:cNvSpPr>
          <p:nvPr>
            <p:ph type="body" idx="1"/>
          </p:nvPr>
        </p:nvSpPr>
        <p:spPr>
          <a:xfrm>
            <a:off x="971600" y="2348880"/>
            <a:ext cx="6792416" cy="3312368"/>
          </a:xfrm>
          <a:noFill/>
        </p:spPr>
        <p:txBody>
          <a:bodyPr/>
          <a:lstStyle/>
          <a:p>
            <a:pPr marL="0" indent="0">
              <a:lnSpc>
                <a:spcPct val="105000"/>
              </a:lnSpc>
              <a:buNone/>
            </a:pPr>
            <a:r>
              <a:rPr lang="en-US" altLang="en-US" sz="2800"/>
              <a:t>★</a:t>
            </a:r>
            <a:r>
              <a:rPr lang="zh-CN" sz="2800"/>
              <a:t>使用</a:t>
            </a:r>
            <a:r>
              <a:rPr lang="en-US" altLang="zh-CN" sz="2800"/>
              <a:t>JDBC</a:t>
            </a:r>
            <a:r>
              <a:rPr lang="zh-CN" sz="2800"/>
              <a:t>访问数据库的</a:t>
            </a:r>
            <a:r>
              <a:rPr lang="zh-CN" sz="2800" b="1">
                <a:solidFill>
                  <a:srgbClr val="0000CC"/>
                </a:solidFill>
                <a:effectLst>
                  <a:outerShdw blurRad="38100" dist="38100" dir="2700000" algn="tl">
                    <a:srgbClr val="000000">
                      <a:alpha val="43137"/>
                    </a:srgbClr>
                  </a:outerShdw>
                </a:effectLst>
              </a:rPr>
              <a:t>基本步骤</a:t>
            </a:r>
            <a:r>
              <a:rPr lang="zh-CN" sz="2800"/>
              <a:t>为：</a:t>
            </a:r>
            <a:endParaRPr lang="en-US" altLang="zh-CN" sz="2800"/>
          </a:p>
          <a:p>
            <a:pPr lvl="1">
              <a:lnSpc>
                <a:spcPct val="105000"/>
              </a:lnSpc>
              <a:buFont typeface="Wingdings" panose="05000000000000000000" pitchFamily="2" charset="2"/>
              <a:buChar char="Ø"/>
            </a:pPr>
            <a:r>
              <a:rPr lang="zh-CN"/>
              <a:t>加载驱动程序</a:t>
            </a:r>
            <a:endParaRPr lang="en-US" altLang="zh-CN"/>
          </a:p>
          <a:p>
            <a:pPr lvl="1">
              <a:lnSpc>
                <a:spcPct val="105000"/>
              </a:lnSpc>
              <a:buFont typeface="Wingdings" panose="05000000000000000000" pitchFamily="2" charset="2"/>
              <a:buChar char="Ø"/>
            </a:pPr>
            <a:r>
              <a:rPr lang="zh-CN"/>
              <a:t>建立与数据库的连接</a:t>
            </a:r>
            <a:endParaRPr lang="en-US" altLang="zh-CN"/>
          </a:p>
          <a:p>
            <a:pPr lvl="1">
              <a:lnSpc>
                <a:spcPct val="105000"/>
              </a:lnSpc>
              <a:buFont typeface="Wingdings" panose="05000000000000000000" pitchFamily="2" charset="2"/>
              <a:buChar char="Ø"/>
            </a:pPr>
            <a:r>
              <a:rPr lang="zh-CN"/>
              <a:t>创建执行方式语句</a:t>
            </a:r>
            <a:endParaRPr lang="en-US" altLang="zh-CN"/>
          </a:p>
          <a:p>
            <a:pPr lvl="1">
              <a:lnSpc>
                <a:spcPct val="105000"/>
              </a:lnSpc>
              <a:buFont typeface="Wingdings" panose="05000000000000000000" pitchFamily="2" charset="2"/>
              <a:buChar char="Ø"/>
            </a:pPr>
            <a:r>
              <a:rPr lang="zh-CN"/>
              <a:t>执行</a:t>
            </a:r>
            <a:r>
              <a:rPr lang="en-US" altLang="zh-CN"/>
              <a:t>SQL</a:t>
            </a:r>
            <a:r>
              <a:rPr lang="zh-CN"/>
              <a:t>语句</a:t>
            </a:r>
            <a:endParaRPr lang="en-US" altLang="zh-CN"/>
          </a:p>
          <a:p>
            <a:pPr lvl="1">
              <a:lnSpc>
                <a:spcPct val="105000"/>
              </a:lnSpc>
              <a:buFont typeface="Wingdings" panose="05000000000000000000" pitchFamily="2" charset="2"/>
              <a:buChar char="Ø"/>
            </a:pPr>
            <a:r>
              <a:rPr lang="zh-CN"/>
              <a:t>处理返回结果和关闭创建的各种对象</a:t>
            </a:r>
            <a:endParaRPr lang="en-US" altLang="zh-CN"/>
          </a:p>
          <a:p>
            <a:pPr marL="0" indent="0">
              <a:lnSpc>
                <a:spcPct val="105000"/>
              </a:lnSpc>
              <a:buNone/>
            </a:pPr>
            <a:r>
              <a:rPr lang="zh-CN" altLang="en-US" b="1">
                <a:solidFill>
                  <a:schemeClr val="bg1"/>
                </a:solidFill>
              </a:rPr>
              <a:t>具体例题见</a:t>
            </a:r>
            <a:r>
              <a:rPr lang="en-US" altLang="zh-CN" b="1">
                <a:solidFill>
                  <a:schemeClr val="bg1"/>
                </a:solidFill>
              </a:rPr>
              <a:t>17.16</a:t>
            </a:r>
            <a:r>
              <a:rPr lang="zh-CN" altLang="en-US" b="1">
                <a:solidFill>
                  <a:schemeClr val="bg1"/>
                </a:solidFill>
              </a:rPr>
              <a:t>－</a:t>
            </a:r>
            <a:r>
              <a:rPr lang="en-US" altLang="zh-CN" b="1">
                <a:solidFill>
                  <a:schemeClr val="bg1"/>
                </a:solidFill>
              </a:rPr>
              <a:t>17.23</a:t>
            </a:r>
            <a:r>
              <a:rPr lang="zh-CN" altLang="en-US" b="1">
                <a:solidFill>
                  <a:schemeClr val="bg1"/>
                </a:solidFill>
              </a:rPr>
              <a:t>。</a:t>
            </a: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2"/>
          <p:cNvSpPr>
            <a:spLocks noGrp="1" noChangeArrowheads="1"/>
          </p:cNvSpPr>
          <p:nvPr>
            <p:ph type="title"/>
          </p:nvPr>
        </p:nvSpPr>
        <p:spPr>
          <a:xfrm>
            <a:off x="881844" y="286544"/>
            <a:ext cx="7380312" cy="838200"/>
          </a:xfrm>
        </p:spPr>
        <p:txBody>
          <a:bodyPr/>
          <a:lstStyle/>
          <a:p>
            <a:r>
              <a:rPr lang="en-US" altLang="zh-CN" sz="4000" b="1">
                <a:solidFill>
                  <a:schemeClr val="tx1"/>
                </a:solidFill>
                <a:latin typeface="+mn-lt"/>
                <a:ea typeface="+mn-ea"/>
              </a:rPr>
              <a:t>3.2 </a:t>
            </a:r>
            <a:r>
              <a:rPr lang="zh-CN" altLang="en-US" sz="4000" b="1">
                <a:solidFill>
                  <a:schemeClr val="tx1"/>
                </a:solidFill>
                <a:latin typeface="+mn-lt"/>
                <a:ea typeface="+mn-ea"/>
              </a:rPr>
              <a:t>数据基本操作</a:t>
            </a:r>
          </a:p>
        </p:txBody>
      </p:sp>
      <p:sp>
        <p:nvSpPr>
          <p:cNvPr id="10244" name="Rectangle 3"/>
          <p:cNvSpPr>
            <a:spLocks noGrp="1" noChangeArrowheads="1"/>
          </p:cNvSpPr>
          <p:nvPr>
            <p:ph type="body" idx="1"/>
          </p:nvPr>
        </p:nvSpPr>
        <p:spPr>
          <a:xfrm>
            <a:off x="107504" y="1412776"/>
            <a:ext cx="8280920" cy="4419600"/>
          </a:xfrm>
          <a:noFill/>
        </p:spPr>
        <p:txBody>
          <a:bodyPr/>
          <a:lstStyle/>
          <a:p>
            <a:pPr marL="0" indent="0">
              <a:lnSpc>
                <a:spcPct val="105000"/>
              </a:lnSpc>
              <a:buNone/>
            </a:pPr>
            <a:r>
              <a:rPr lang="en-US" altLang="en-US" sz="2800"/>
              <a:t>★</a:t>
            </a:r>
            <a:r>
              <a:rPr lang="en-US" altLang="zh-CN" sz="2800"/>
              <a:t>JDBC API</a:t>
            </a:r>
            <a:r>
              <a:rPr lang="zh-CN" sz="2800"/>
              <a:t>位于</a:t>
            </a:r>
            <a:r>
              <a:rPr lang="en-US" altLang="zh-CN" sz="2800"/>
              <a:t>java.sql</a:t>
            </a:r>
            <a:r>
              <a:rPr lang="zh-CN" sz="2800"/>
              <a:t>包与</a:t>
            </a:r>
            <a:r>
              <a:rPr lang="en-US" altLang="zh-CN" sz="2800"/>
              <a:t>javax.sql</a:t>
            </a:r>
            <a:r>
              <a:rPr lang="zh-CN" sz="2800"/>
              <a:t>包中。</a:t>
            </a:r>
          </a:p>
          <a:p>
            <a:pPr>
              <a:lnSpc>
                <a:spcPct val="105000"/>
              </a:lnSpc>
              <a:buFont typeface="Wingdings" panose="05000000000000000000" pitchFamily="2" charset="2"/>
              <a:buChar char="u"/>
            </a:pPr>
            <a:r>
              <a:rPr lang="en-US" altLang="zh-CN" b="1">
                <a:solidFill>
                  <a:schemeClr val="bg1"/>
                </a:solidFill>
              </a:rPr>
              <a:t>17.23</a:t>
            </a:r>
            <a:r>
              <a:rPr lang="zh-CN" altLang="en-US" b="1">
                <a:solidFill>
                  <a:schemeClr val="bg1"/>
                </a:solidFill>
              </a:rPr>
              <a:t>。</a:t>
            </a:r>
          </a:p>
        </p:txBody>
      </p:sp>
      <p:graphicFrame>
        <p:nvGraphicFramePr>
          <p:cNvPr id="3" name="表格 2">
            <a:extLst>
              <a:ext uri="{FF2B5EF4-FFF2-40B4-BE49-F238E27FC236}">
                <a16:creationId xmlns:a16="http://schemas.microsoft.com/office/drawing/2014/main" id="{D15A54B2-08D5-4F68-9C11-79EE6218E75E}"/>
              </a:ext>
            </a:extLst>
          </p:cNvPr>
          <p:cNvGraphicFramePr>
            <a:graphicFrameLocks noGrp="1"/>
          </p:cNvGraphicFramePr>
          <p:nvPr>
            <p:extLst>
              <p:ext uri="{D42A27DB-BD31-4B8C-83A1-F6EECF244321}">
                <p14:modId xmlns:p14="http://schemas.microsoft.com/office/powerpoint/2010/main" val="1251689662"/>
              </p:ext>
            </p:extLst>
          </p:nvPr>
        </p:nvGraphicFramePr>
        <p:xfrm>
          <a:off x="203896" y="2204864"/>
          <a:ext cx="8712968" cy="4454976"/>
        </p:xfrm>
        <a:graphic>
          <a:graphicData uri="http://schemas.openxmlformats.org/drawingml/2006/table">
            <a:tbl>
              <a:tblPr firstRow="1" bandRow="1">
                <a:tableStyleId>{5C22544A-7EE6-4342-B048-85BDC9FD1C3A}</a:tableStyleId>
              </a:tblPr>
              <a:tblGrid>
                <a:gridCol w="2995653">
                  <a:extLst>
                    <a:ext uri="{9D8B030D-6E8A-4147-A177-3AD203B41FA5}">
                      <a16:colId xmlns:a16="http://schemas.microsoft.com/office/drawing/2014/main" val="1143446155"/>
                    </a:ext>
                  </a:extLst>
                </a:gridCol>
                <a:gridCol w="5717315">
                  <a:extLst>
                    <a:ext uri="{9D8B030D-6E8A-4147-A177-3AD203B41FA5}">
                      <a16:colId xmlns:a16="http://schemas.microsoft.com/office/drawing/2014/main" val="2926302668"/>
                    </a:ext>
                  </a:extLst>
                </a:gridCol>
              </a:tblGrid>
              <a:tr h="370840">
                <a:tc>
                  <a:txBody>
                    <a:bodyPr/>
                    <a:lstStyle/>
                    <a:p>
                      <a:pPr algn="ctr"/>
                      <a:r>
                        <a:rPr lang="zh-CN" altLang="en-US" sz="2400">
                          <a:solidFill>
                            <a:srgbClr val="0000CC"/>
                          </a:solidFill>
                        </a:rPr>
                        <a:t>类和接口</a:t>
                      </a:r>
                    </a:p>
                  </a:txBody>
                  <a:tcPr/>
                </a:tc>
                <a:tc>
                  <a:txBody>
                    <a:bodyPr/>
                    <a:lstStyle/>
                    <a:p>
                      <a:pPr algn="ctr"/>
                      <a:r>
                        <a:rPr lang="zh-CN" altLang="en-US" sz="2400">
                          <a:solidFill>
                            <a:srgbClr val="0000CC"/>
                          </a:solidFill>
                        </a:rPr>
                        <a:t>功能说明</a:t>
                      </a:r>
                    </a:p>
                  </a:txBody>
                  <a:tcPr/>
                </a:tc>
                <a:extLst>
                  <a:ext uri="{0D108BD9-81ED-4DB2-BD59-A6C34878D82A}">
                    <a16:rowId xmlns:a16="http://schemas.microsoft.com/office/drawing/2014/main" val="3823484038"/>
                  </a:ext>
                </a:extLst>
              </a:tr>
              <a:tr h="370840">
                <a:tc>
                  <a:txBody>
                    <a:bodyPr/>
                    <a:lstStyle/>
                    <a:p>
                      <a:r>
                        <a:rPr lang="en-US" altLang="zh-CN" sz="2000" b="0" i="0" kern="1200">
                          <a:solidFill>
                            <a:schemeClr val="dk1"/>
                          </a:solidFill>
                          <a:effectLst/>
                          <a:latin typeface="+mn-lt"/>
                          <a:ea typeface="+mn-ea"/>
                          <a:cs typeface="+mn-cs"/>
                        </a:rPr>
                        <a:t>DriverManager</a:t>
                      </a:r>
                      <a:r>
                        <a:rPr lang="zh-CN" altLang="en-US" sz="2000" b="0" i="0" kern="1200">
                          <a:solidFill>
                            <a:schemeClr val="dk1"/>
                          </a:solidFill>
                          <a:effectLst/>
                          <a:latin typeface="+mn-lt"/>
                          <a:ea typeface="+mn-ea"/>
                          <a:cs typeface="+mn-cs"/>
                        </a:rPr>
                        <a:t>类</a:t>
                      </a:r>
                      <a:endParaRPr lang="zh-CN" altLang="en-US" sz="2000"/>
                    </a:p>
                  </a:txBody>
                  <a:tcPr/>
                </a:tc>
                <a:tc>
                  <a:txBody>
                    <a:bodyPr/>
                    <a:lstStyle/>
                    <a:p>
                      <a:r>
                        <a:rPr lang="zh-CN" altLang="en-US" sz="2000" b="0" i="0" kern="1200">
                          <a:solidFill>
                            <a:schemeClr val="dk1"/>
                          </a:solidFill>
                          <a:effectLst/>
                          <a:latin typeface="+mn-lt"/>
                          <a:ea typeface="+mn-ea"/>
                          <a:cs typeface="+mn-cs"/>
                        </a:rPr>
                        <a:t>加载</a:t>
                      </a:r>
                      <a:r>
                        <a:rPr lang="en-US" altLang="zh-CN" sz="2000" b="0" i="0" kern="1200">
                          <a:solidFill>
                            <a:schemeClr val="dk1"/>
                          </a:solidFill>
                          <a:effectLst/>
                          <a:latin typeface="+mn-lt"/>
                          <a:ea typeface="+mn-ea"/>
                          <a:cs typeface="+mn-cs"/>
                        </a:rPr>
                        <a:t>JDBC</a:t>
                      </a:r>
                      <a:r>
                        <a:rPr lang="zh-CN" altLang="en-US" sz="2000" b="0" i="0" kern="1200">
                          <a:solidFill>
                            <a:schemeClr val="dk1"/>
                          </a:solidFill>
                          <a:effectLst/>
                          <a:latin typeface="+mn-lt"/>
                          <a:ea typeface="+mn-ea"/>
                          <a:cs typeface="+mn-cs"/>
                        </a:rPr>
                        <a:t>驱动程序</a:t>
                      </a:r>
                      <a:endParaRPr lang="zh-CN" altLang="en-US" sz="2000"/>
                    </a:p>
                  </a:txBody>
                  <a:tcPr/>
                </a:tc>
                <a:extLst>
                  <a:ext uri="{0D108BD9-81ED-4DB2-BD59-A6C34878D82A}">
                    <a16:rowId xmlns:a16="http://schemas.microsoft.com/office/drawing/2014/main" val="1779624034"/>
                  </a:ext>
                </a:extLst>
              </a:tr>
              <a:tr h="370840">
                <a:tc>
                  <a:txBody>
                    <a:bodyPr/>
                    <a:lstStyle/>
                    <a:p>
                      <a:r>
                        <a:rPr lang="en-US" altLang="zh-CN" sz="2000" b="0" i="0" kern="1200">
                          <a:solidFill>
                            <a:schemeClr val="dk1"/>
                          </a:solidFill>
                          <a:effectLst/>
                          <a:latin typeface="+mn-lt"/>
                          <a:ea typeface="+mn-ea"/>
                          <a:cs typeface="+mn-cs"/>
                        </a:rPr>
                        <a:t>Connection</a:t>
                      </a:r>
                      <a:r>
                        <a:rPr lang="zh-CN" altLang="en-US" sz="2000" b="0" i="0" kern="1200">
                          <a:solidFill>
                            <a:schemeClr val="dk1"/>
                          </a:solidFill>
                          <a:effectLst/>
                          <a:latin typeface="+mn-lt"/>
                          <a:ea typeface="+mn-ea"/>
                          <a:cs typeface="+mn-cs"/>
                        </a:rPr>
                        <a:t>接口</a:t>
                      </a:r>
                      <a:endParaRPr lang="zh-CN" altLang="en-US" sz="2000"/>
                    </a:p>
                  </a:txBody>
                  <a:tcPr/>
                </a:tc>
                <a:tc>
                  <a:txBody>
                    <a:bodyPr/>
                    <a:lstStyle/>
                    <a:p>
                      <a:r>
                        <a:rPr lang="zh-CN" altLang="en-US" sz="2000" b="0" i="0" kern="1200">
                          <a:solidFill>
                            <a:schemeClr val="dk1"/>
                          </a:solidFill>
                          <a:effectLst/>
                          <a:latin typeface="+mn-lt"/>
                          <a:ea typeface="+mn-ea"/>
                          <a:cs typeface="+mn-cs"/>
                        </a:rPr>
                        <a:t>建立数据库连接</a:t>
                      </a:r>
                      <a:endParaRPr lang="zh-CN" altLang="en-US" sz="2000"/>
                    </a:p>
                  </a:txBody>
                  <a:tcPr/>
                </a:tc>
                <a:extLst>
                  <a:ext uri="{0D108BD9-81ED-4DB2-BD59-A6C34878D82A}">
                    <a16:rowId xmlns:a16="http://schemas.microsoft.com/office/drawing/2014/main" val="1767236261"/>
                  </a:ext>
                </a:extLst>
              </a:tr>
              <a:tr h="370840">
                <a:tc>
                  <a:txBody>
                    <a:bodyPr/>
                    <a:lstStyle/>
                    <a:p>
                      <a:r>
                        <a:rPr lang="en-US" altLang="zh-CN" sz="2000" b="0" i="0" kern="1200">
                          <a:solidFill>
                            <a:schemeClr val="dk1"/>
                          </a:solidFill>
                          <a:effectLst/>
                          <a:latin typeface="+mn-lt"/>
                          <a:ea typeface="+mn-ea"/>
                          <a:cs typeface="+mn-cs"/>
                        </a:rPr>
                        <a:t>Statement</a:t>
                      </a:r>
                      <a:r>
                        <a:rPr lang="zh-CN" altLang="en-US" sz="2000" b="0" i="0" kern="1200">
                          <a:solidFill>
                            <a:schemeClr val="dk1"/>
                          </a:solidFill>
                          <a:effectLst/>
                          <a:latin typeface="+mn-lt"/>
                          <a:ea typeface="+mn-ea"/>
                          <a:cs typeface="+mn-cs"/>
                        </a:rPr>
                        <a:t>接口</a:t>
                      </a:r>
                      <a:endParaRPr lang="zh-CN" altLang="en-US" sz="2000"/>
                    </a:p>
                  </a:txBody>
                  <a:tcPr/>
                </a:tc>
                <a:tc>
                  <a:txBody>
                    <a:bodyPr/>
                    <a:lstStyle/>
                    <a:p>
                      <a:r>
                        <a:rPr lang="zh-CN" altLang="en-US" sz="2000" b="0" i="0" kern="1200">
                          <a:solidFill>
                            <a:schemeClr val="dk1"/>
                          </a:solidFill>
                          <a:effectLst/>
                          <a:latin typeface="+mn-lt"/>
                          <a:ea typeface="+mn-ea"/>
                          <a:cs typeface="+mn-cs"/>
                        </a:rPr>
                        <a:t>执行</a:t>
                      </a:r>
                      <a:r>
                        <a:rPr lang="en-US" altLang="zh-CN" sz="2000" b="0" i="0" kern="1200">
                          <a:solidFill>
                            <a:schemeClr val="dk1"/>
                          </a:solidFill>
                          <a:effectLst/>
                          <a:latin typeface="+mn-lt"/>
                          <a:ea typeface="+mn-ea"/>
                          <a:cs typeface="+mn-cs"/>
                        </a:rPr>
                        <a:t>SQL</a:t>
                      </a:r>
                      <a:r>
                        <a:rPr lang="zh-CN" altLang="en-US" sz="2000" b="0" i="0" kern="1200">
                          <a:solidFill>
                            <a:schemeClr val="dk1"/>
                          </a:solidFill>
                          <a:effectLst/>
                          <a:latin typeface="+mn-lt"/>
                          <a:ea typeface="+mn-ea"/>
                          <a:cs typeface="+mn-cs"/>
                        </a:rPr>
                        <a:t>语句并获得结果</a:t>
                      </a:r>
                      <a:endParaRPr lang="zh-CN" altLang="en-US" sz="2000"/>
                    </a:p>
                  </a:txBody>
                  <a:tcPr/>
                </a:tc>
                <a:extLst>
                  <a:ext uri="{0D108BD9-81ED-4DB2-BD59-A6C34878D82A}">
                    <a16:rowId xmlns:a16="http://schemas.microsoft.com/office/drawing/2014/main" val="1629439718"/>
                  </a:ext>
                </a:extLst>
              </a:tr>
              <a:tr h="370840">
                <a:tc>
                  <a:txBody>
                    <a:bodyPr/>
                    <a:lstStyle/>
                    <a:p>
                      <a:r>
                        <a:rPr lang="en-US" altLang="zh-CN" sz="2000" b="0" i="0" kern="1200">
                          <a:solidFill>
                            <a:schemeClr val="dk1"/>
                          </a:solidFill>
                          <a:effectLst/>
                          <a:latin typeface="+mn-lt"/>
                          <a:ea typeface="+mn-ea"/>
                          <a:cs typeface="+mn-cs"/>
                        </a:rPr>
                        <a:t>PreparedStatement</a:t>
                      </a:r>
                      <a:r>
                        <a:rPr lang="zh-CN" altLang="en-US" sz="2000" b="0" i="0" kern="1200">
                          <a:solidFill>
                            <a:schemeClr val="dk1"/>
                          </a:solidFill>
                          <a:effectLst/>
                          <a:latin typeface="+mn-lt"/>
                          <a:ea typeface="+mn-ea"/>
                          <a:cs typeface="+mn-cs"/>
                        </a:rPr>
                        <a:t>接口</a:t>
                      </a:r>
                      <a:endParaRPr lang="zh-CN" altLang="en-US" sz="2000"/>
                    </a:p>
                  </a:txBody>
                  <a:tcPr/>
                </a:tc>
                <a:tc>
                  <a:txBody>
                    <a:bodyPr/>
                    <a:lstStyle/>
                    <a:p>
                      <a:r>
                        <a:rPr lang="zh-CN" altLang="en-US" sz="2000"/>
                        <a:t>该接口是</a:t>
                      </a:r>
                      <a:r>
                        <a:rPr lang="en-US" altLang="zh-CN" sz="2000"/>
                        <a:t>Statement</a:t>
                      </a:r>
                      <a:r>
                        <a:rPr lang="zh-CN" altLang="en-US" sz="2000"/>
                        <a:t>的子接口，用于执行包含参数的动态</a:t>
                      </a:r>
                      <a:r>
                        <a:rPr lang="en-US" altLang="zh-CN" sz="2000"/>
                        <a:t>SQL</a:t>
                      </a:r>
                      <a:r>
                        <a:rPr lang="zh-CN" altLang="en-US" sz="2000"/>
                        <a:t>语句，编译后的对象可以重复执行以提高效率</a:t>
                      </a:r>
                    </a:p>
                  </a:txBody>
                  <a:tcPr/>
                </a:tc>
                <a:extLst>
                  <a:ext uri="{0D108BD9-81ED-4DB2-BD59-A6C34878D82A}">
                    <a16:rowId xmlns:a16="http://schemas.microsoft.com/office/drawing/2014/main" val="833914172"/>
                  </a:ext>
                </a:extLst>
              </a:tr>
              <a:tr h="370840">
                <a:tc>
                  <a:txBody>
                    <a:bodyPr/>
                    <a:lstStyle/>
                    <a:p>
                      <a:r>
                        <a:rPr lang="en-US" altLang="zh-CN" sz="2000"/>
                        <a:t>CallableStatement</a:t>
                      </a:r>
                      <a:r>
                        <a:rPr lang="zh-CN" altLang="en-US" sz="2000" b="0" i="0" kern="1200">
                          <a:solidFill>
                            <a:schemeClr val="dk1"/>
                          </a:solidFill>
                          <a:effectLst/>
                          <a:latin typeface="+mn-lt"/>
                          <a:ea typeface="+mn-ea"/>
                          <a:cs typeface="+mn-cs"/>
                        </a:rPr>
                        <a:t>接口</a:t>
                      </a:r>
                      <a:endParaRPr lang="zh-CN" altLang="en-US" sz="2000"/>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2000"/>
                        <a:t>该接口是</a:t>
                      </a:r>
                      <a:r>
                        <a:rPr lang="en-US" altLang="zh-CN" sz="2000"/>
                        <a:t>Statement</a:t>
                      </a:r>
                      <a:r>
                        <a:rPr lang="zh-CN" altLang="en-US" sz="2000"/>
                        <a:t>和</a:t>
                      </a:r>
                      <a:r>
                        <a:rPr lang="en-US" altLang="zh-CN" sz="2000" b="0" i="0" kern="1200">
                          <a:solidFill>
                            <a:schemeClr val="dk1"/>
                          </a:solidFill>
                          <a:effectLst/>
                          <a:latin typeface="+mn-lt"/>
                          <a:ea typeface="+mn-ea"/>
                          <a:cs typeface="+mn-cs"/>
                        </a:rPr>
                        <a:t>PreparedStatement</a:t>
                      </a:r>
                      <a:r>
                        <a:rPr lang="zh-CN" altLang="en-US" sz="2000"/>
                        <a:t>的子接口，用于调用数据库中的存储过程</a:t>
                      </a:r>
                    </a:p>
                  </a:txBody>
                  <a:tcPr/>
                </a:tc>
                <a:extLst>
                  <a:ext uri="{0D108BD9-81ED-4DB2-BD59-A6C34878D82A}">
                    <a16:rowId xmlns:a16="http://schemas.microsoft.com/office/drawing/2014/main" val="1281324801"/>
                  </a:ext>
                </a:extLst>
              </a:tr>
              <a:tr h="401136">
                <a:tc>
                  <a:txBody>
                    <a:bodyPr/>
                    <a:lstStyle/>
                    <a:p>
                      <a:r>
                        <a:rPr lang="en-US" altLang="zh-CN" sz="2000"/>
                        <a:t>ResultSet</a:t>
                      </a:r>
                      <a:r>
                        <a:rPr lang="zh-CN" altLang="en-US" sz="2000"/>
                        <a:t>接口</a:t>
                      </a:r>
                    </a:p>
                  </a:txBody>
                  <a:tcPr/>
                </a:tc>
                <a:tc>
                  <a:txBody>
                    <a:bodyPr/>
                    <a:lstStyle/>
                    <a:p>
                      <a:r>
                        <a:rPr lang="zh-CN" altLang="en-US" sz="2000"/>
                        <a:t>获取</a:t>
                      </a:r>
                      <a:r>
                        <a:rPr lang="en-US" altLang="zh-CN" sz="2000"/>
                        <a:t>SQL</a:t>
                      </a:r>
                      <a:r>
                        <a:rPr lang="zh-CN" altLang="en-US" sz="2000"/>
                        <a:t>查询结果</a:t>
                      </a:r>
                    </a:p>
                  </a:txBody>
                  <a:tcPr/>
                </a:tc>
                <a:extLst>
                  <a:ext uri="{0D108BD9-81ED-4DB2-BD59-A6C34878D82A}">
                    <a16:rowId xmlns:a16="http://schemas.microsoft.com/office/drawing/2014/main" val="2321451985"/>
                  </a:ext>
                </a:extLst>
              </a:tr>
              <a:tr h="350520">
                <a:tc>
                  <a:txBody>
                    <a:bodyPr/>
                    <a:lstStyle/>
                    <a:p>
                      <a:r>
                        <a:rPr lang="en-US" altLang="zh-CN" sz="2000"/>
                        <a:t>SQL Exception</a:t>
                      </a:r>
                      <a:r>
                        <a:rPr lang="zh-CN" altLang="en-US" sz="2000" b="0" i="0" kern="1200">
                          <a:solidFill>
                            <a:schemeClr val="dk1"/>
                          </a:solidFill>
                          <a:effectLst/>
                          <a:latin typeface="+mn-lt"/>
                          <a:ea typeface="+mn-ea"/>
                          <a:cs typeface="+mn-cs"/>
                        </a:rPr>
                        <a:t>类</a:t>
                      </a:r>
                      <a:endParaRPr lang="zh-CN" altLang="en-US" sz="2000"/>
                    </a:p>
                  </a:txBody>
                  <a:tcPr/>
                </a:tc>
                <a:tc>
                  <a:txBody>
                    <a:bodyPr/>
                    <a:lstStyle/>
                    <a:p>
                      <a:r>
                        <a:rPr lang="zh-CN" altLang="en-US" sz="2000"/>
                        <a:t>在建立和关闭数据库连接、以及</a:t>
                      </a:r>
                      <a:r>
                        <a:rPr lang="en-US" altLang="zh-CN" sz="2000"/>
                        <a:t>SQL</a:t>
                      </a:r>
                      <a:r>
                        <a:rPr lang="zh-CN" altLang="en-US" sz="2000"/>
                        <a:t>语句执行过程中的异常</a:t>
                      </a:r>
                    </a:p>
                  </a:txBody>
                  <a:tcPr/>
                </a:tc>
                <a:extLst>
                  <a:ext uri="{0D108BD9-81ED-4DB2-BD59-A6C34878D82A}">
                    <a16:rowId xmlns:a16="http://schemas.microsoft.com/office/drawing/2014/main" val="2520711501"/>
                  </a:ext>
                </a:extLst>
              </a:tr>
            </a:tbl>
          </a:graphicData>
        </a:graphic>
      </p:graphicFrame>
    </p:spTree>
    <p:extLst>
      <p:ext uri="{BB962C8B-B14F-4D97-AF65-F5344CB8AC3E}">
        <p14:creationId xmlns:p14="http://schemas.microsoft.com/office/powerpoint/2010/main" val="607876402"/>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2"/>
          <p:cNvSpPr>
            <a:spLocks noGrp="1" noChangeArrowheads="1"/>
          </p:cNvSpPr>
          <p:nvPr>
            <p:ph type="title"/>
          </p:nvPr>
        </p:nvSpPr>
        <p:spPr>
          <a:xfrm>
            <a:off x="881844" y="286544"/>
            <a:ext cx="7380312" cy="838200"/>
          </a:xfrm>
        </p:spPr>
        <p:txBody>
          <a:bodyPr/>
          <a:lstStyle/>
          <a:p>
            <a:r>
              <a:rPr lang="en-US" altLang="zh-CN" sz="4000" b="1">
                <a:solidFill>
                  <a:schemeClr val="tx1"/>
                </a:solidFill>
                <a:latin typeface="+mn-lt"/>
                <a:ea typeface="+mn-ea"/>
              </a:rPr>
              <a:t>3.2.1 </a:t>
            </a:r>
            <a:r>
              <a:rPr lang="zh-CN" altLang="en-US" sz="4000" b="1">
                <a:solidFill>
                  <a:schemeClr val="tx1"/>
                </a:solidFill>
                <a:latin typeface="+mn-lt"/>
                <a:ea typeface="+mn-ea"/>
              </a:rPr>
              <a:t>加载</a:t>
            </a:r>
            <a:r>
              <a:rPr lang="en-US" altLang="zh-CN" sz="4000" b="1">
                <a:solidFill>
                  <a:schemeClr val="tx1"/>
                </a:solidFill>
                <a:latin typeface="+mn-lt"/>
                <a:ea typeface="+mn-ea"/>
              </a:rPr>
              <a:t>JDBC</a:t>
            </a:r>
            <a:r>
              <a:rPr lang="zh-CN" altLang="en-US" sz="4000" b="1">
                <a:solidFill>
                  <a:schemeClr val="tx1"/>
                </a:solidFill>
                <a:latin typeface="+mn-lt"/>
                <a:ea typeface="+mn-ea"/>
              </a:rPr>
              <a:t>驱动程序</a:t>
            </a:r>
          </a:p>
        </p:txBody>
      </p:sp>
      <p:sp>
        <p:nvSpPr>
          <p:cNvPr id="10244" name="Rectangle 3"/>
          <p:cNvSpPr>
            <a:spLocks noGrp="1" noChangeArrowheads="1"/>
          </p:cNvSpPr>
          <p:nvPr>
            <p:ph type="body" idx="1"/>
          </p:nvPr>
        </p:nvSpPr>
        <p:spPr>
          <a:xfrm>
            <a:off x="107504" y="1268760"/>
            <a:ext cx="8568952" cy="4923656"/>
          </a:xfrm>
          <a:noFill/>
        </p:spPr>
        <p:txBody>
          <a:bodyPr/>
          <a:lstStyle/>
          <a:p>
            <a:pPr marL="0" indent="0">
              <a:lnSpc>
                <a:spcPct val="105000"/>
              </a:lnSpc>
              <a:buNone/>
            </a:pPr>
            <a:r>
              <a:rPr lang="en-US" altLang="en-US" sz="2800"/>
              <a:t>★</a:t>
            </a:r>
            <a:r>
              <a:rPr lang="zh-CN" altLang="en-US" sz="2800"/>
              <a:t>在于某一特定数据建立连接前，首先应加载相应数据库的驱动程序</a:t>
            </a:r>
            <a:r>
              <a:rPr lang="zh-CN" sz="2800"/>
              <a:t>。</a:t>
            </a:r>
            <a:r>
              <a:rPr lang="zh-CN" altLang="en-US" sz="2800"/>
              <a:t>其语法如下：</a:t>
            </a:r>
            <a:endParaRPr lang="en-US" altLang="zh-CN" sz="2800"/>
          </a:p>
          <a:p>
            <a:pPr marL="0" indent="0" algn="ctr">
              <a:lnSpc>
                <a:spcPct val="105000"/>
              </a:lnSpc>
              <a:buNone/>
            </a:pPr>
            <a:r>
              <a:rPr lang="en-US" altLang="zh-CN" sz="2400" b="1">
                <a:solidFill>
                  <a:srgbClr val="7030A0"/>
                </a:solidFill>
              </a:rPr>
              <a:t>java.lang.Class.forName(JdbcDriverClass)</a:t>
            </a:r>
          </a:p>
          <a:p>
            <a:pPr>
              <a:lnSpc>
                <a:spcPct val="105000"/>
              </a:lnSpc>
              <a:buFont typeface="Wingdings" panose="05000000000000000000" pitchFamily="2" charset="2"/>
              <a:buChar char="Ø"/>
            </a:pPr>
            <a:r>
              <a:rPr lang="zh-CN" altLang="en-US" sz="2000"/>
              <a:t>该方法可能抛出</a:t>
            </a:r>
            <a:r>
              <a:rPr lang="en-US" altLang="zh-CN" sz="2000"/>
              <a:t>ClassNotFoundException</a:t>
            </a:r>
            <a:r>
              <a:rPr lang="zh-CN" altLang="en-US" sz="2000"/>
              <a:t>异常，因此需要异常处理；</a:t>
            </a:r>
            <a:endParaRPr lang="en-US" altLang="zh-CN" sz="2000"/>
          </a:p>
          <a:p>
            <a:pPr>
              <a:lnSpc>
                <a:spcPct val="105000"/>
              </a:lnSpc>
              <a:buFont typeface="Wingdings" panose="05000000000000000000" pitchFamily="2" charset="2"/>
              <a:buChar char="Ø"/>
            </a:pPr>
            <a:r>
              <a:rPr lang="zh-CN" altLang="en-US" sz="2000"/>
              <a:t>从</a:t>
            </a:r>
            <a:r>
              <a:rPr lang="en-US" altLang="zh-CN" sz="2000"/>
              <a:t>JDK 6</a:t>
            </a:r>
            <a:r>
              <a:rPr lang="zh-CN" altLang="en-US" sz="2000"/>
              <a:t>开始已支持</a:t>
            </a:r>
            <a:r>
              <a:rPr lang="en-US" altLang="zh-CN" sz="2000"/>
              <a:t>JDBC</a:t>
            </a:r>
            <a:r>
              <a:rPr lang="zh-CN" altLang="en-US" sz="2000"/>
              <a:t>驱动程序的自动加载，但并不是所有驱动程序都有这个特性；</a:t>
            </a:r>
            <a:endParaRPr lang="en-US" altLang="zh-CN" sz="2000"/>
          </a:p>
          <a:p>
            <a:pPr>
              <a:lnSpc>
                <a:spcPct val="105000"/>
              </a:lnSpc>
              <a:buFont typeface="Wingdings" panose="05000000000000000000" pitchFamily="2" charset="2"/>
              <a:buChar char="Ø"/>
            </a:pPr>
            <a:r>
              <a:rPr lang="zh-CN" altLang="en-US" sz="2000"/>
              <a:t>以下驱动程序类中，只有</a:t>
            </a:r>
            <a:r>
              <a:rPr lang="en-US" altLang="zh-CN" sz="2000"/>
              <a:t>Access</a:t>
            </a:r>
            <a:r>
              <a:rPr lang="zh-CN" altLang="en-US" sz="2000"/>
              <a:t>的位于</a:t>
            </a:r>
            <a:r>
              <a:rPr lang="en-US" altLang="zh-CN" sz="2000"/>
              <a:t>JDK</a:t>
            </a:r>
            <a:r>
              <a:rPr lang="zh-CN" altLang="en-US" sz="2000"/>
              <a:t>中，其余驱动程序需要到各数据库网站上下载。</a:t>
            </a:r>
            <a:endParaRPr lang="zh-CN" sz="2000" b="1">
              <a:solidFill>
                <a:srgbClr val="7030A0"/>
              </a:solidFill>
            </a:endParaRPr>
          </a:p>
          <a:p>
            <a:pPr>
              <a:lnSpc>
                <a:spcPct val="105000"/>
              </a:lnSpc>
              <a:buFont typeface="Wingdings" panose="05000000000000000000" pitchFamily="2" charset="2"/>
              <a:buChar char="u"/>
            </a:pPr>
            <a:r>
              <a:rPr lang="en-US" altLang="zh-CN" b="1">
                <a:solidFill>
                  <a:schemeClr val="bg1"/>
                </a:solidFill>
              </a:rPr>
              <a:t>17.23</a:t>
            </a:r>
            <a:r>
              <a:rPr lang="zh-CN" altLang="en-US" b="1">
                <a:solidFill>
                  <a:schemeClr val="bg1"/>
                </a:solidFill>
              </a:rPr>
              <a:t>。</a:t>
            </a:r>
          </a:p>
        </p:txBody>
      </p:sp>
      <p:graphicFrame>
        <p:nvGraphicFramePr>
          <p:cNvPr id="3" name="表格 2">
            <a:extLst>
              <a:ext uri="{FF2B5EF4-FFF2-40B4-BE49-F238E27FC236}">
                <a16:creationId xmlns:a16="http://schemas.microsoft.com/office/drawing/2014/main" id="{D15A54B2-08D5-4F68-9C11-79EE6218E75E}"/>
              </a:ext>
            </a:extLst>
          </p:cNvPr>
          <p:cNvGraphicFramePr>
            <a:graphicFrameLocks noGrp="1"/>
          </p:cNvGraphicFramePr>
          <p:nvPr>
            <p:extLst>
              <p:ext uri="{D42A27DB-BD31-4B8C-83A1-F6EECF244321}">
                <p14:modId xmlns:p14="http://schemas.microsoft.com/office/powerpoint/2010/main" val="1199898660"/>
              </p:ext>
            </p:extLst>
          </p:nvPr>
        </p:nvGraphicFramePr>
        <p:xfrm>
          <a:off x="580120" y="4590624"/>
          <a:ext cx="7983760" cy="2042160"/>
        </p:xfrm>
        <a:graphic>
          <a:graphicData uri="http://schemas.openxmlformats.org/drawingml/2006/table">
            <a:tbl>
              <a:tblPr firstRow="1" bandRow="1">
                <a:tableStyleId>{5C22544A-7EE6-4342-B048-85BDC9FD1C3A}</a:tableStyleId>
              </a:tblPr>
              <a:tblGrid>
                <a:gridCol w="2219215">
                  <a:extLst>
                    <a:ext uri="{9D8B030D-6E8A-4147-A177-3AD203B41FA5}">
                      <a16:colId xmlns:a16="http://schemas.microsoft.com/office/drawing/2014/main" val="1143446155"/>
                    </a:ext>
                  </a:extLst>
                </a:gridCol>
                <a:gridCol w="5764545">
                  <a:extLst>
                    <a:ext uri="{9D8B030D-6E8A-4147-A177-3AD203B41FA5}">
                      <a16:colId xmlns:a16="http://schemas.microsoft.com/office/drawing/2014/main" val="2926302668"/>
                    </a:ext>
                  </a:extLst>
                </a:gridCol>
              </a:tblGrid>
              <a:tr h="370840">
                <a:tc>
                  <a:txBody>
                    <a:bodyPr/>
                    <a:lstStyle/>
                    <a:p>
                      <a:pPr algn="ctr"/>
                      <a:r>
                        <a:rPr lang="zh-CN" altLang="en-US" sz="2400">
                          <a:solidFill>
                            <a:srgbClr val="0000CC"/>
                          </a:solidFill>
                        </a:rPr>
                        <a:t>数据库</a:t>
                      </a:r>
                    </a:p>
                  </a:txBody>
                  <a:tcPr/>
                </a:tc>
                <a:tc>
                  <a:txBody>
                    <a:bodyPr/>
                    <a:lstStyle/>
                    <a:p>
                      <a:pPr algn="ctr"/>
                      <a:r>
                        <a:rPr lang="zh-CN" altLang="en-US" sz="2400">
                          <a:solidFill>
                            <a:srgbClr val="0000CC"/>
                          </a:solidFill>
                        </a:rPr>
                        <a:t>对应的驱动程序类</a:t>
                      </a:r>
                    </a:p>
                  </a:txBody>
                  <a:tcPr/>
                </a:tc>
                <a:extLst>
                  <a:ext uri="{0D108BD9-81ED-4DB2-BD59-A6C34878D82A}">
                    <a16:rowId xmlns:a16="http://schemas.microsoft.com/office/drawing/2014/main" val="3823484038"/>
                  </a:ext>
                </a:extLst>
              </a:tr>
              <a:tr h="370840">
                <a:tc>
                  <a:txBody>
                    <a:bodyPr/>
                    <a:lstStyle/>
                    <a:p>
                      <a:r>
                        <a:rPr lang="en-US" altLang="zh-CN" sz="2000"/>
                        <a:t>Access</a:t>
                      </a:r>
                      <a:endParaRPr lang="zh-CN" altLang="en-US" sz="2000"/>
                    </a:p>
                  </a:txBody>
                  <a:tcPr/>
                </a:tc>
                <a:tc>
                  <a:txBody>
                    <a:bodyPr/>
                    <a:lstStyle/>
                    <a:p>
                      <a:r>
                        <a:rPr lang="en-US" altLang="zh-CN" sz="2000" b="0" i="0" kern="1200">
                          <a:solidFill>
                            <a:schemeClr val="dk1"/>
                          </a:solidFill>
                          <a:effectLst/>
                          <a:latin typeface="+mn-lt"/>
                          <a:ea typeface="+mn-ea"/>
                          <a:cs typeface="+mn-cs"/>
                        </a:rPr>
                        <a:t>sun.jdbc.odbc.JdbcOdbcDriver</a:t>
                      </a:r>
                      <a:endParaRPr lang="zh-CN" altLang="en-US" sz="2000"/>
                    </a:p>
                  </a:txBody>
                  <a:tcPr/>
                </a:tc>
                <a:extLst>
                  <a:ext uri="{0D108BD9-81ED-4DB2-BD59-A6C34878D82A}">
                    <a16:rowId xmlns:a16="http://schemas.microsoft.com/office/drawing/2014/main" val="1779624034"/>
                  </a:ext>
                </a:extLst>
              </a:tr>
              <a:tr h="370840">
                <a:tc>
                  <a:txBody>
                    <a:bodyPr/>
                    <a:lstStyle/>
                    <a:p>
                      <a:r>
                        <a:rPr lang="en-US" altLang="zh-CN" sz="2000"/>
                        <a:t>SQL Server</a:t>
                      </a:r>
                      <a:endParaRPr lang="zh-CN" altLang="en-US" sz="2000"/>
                    </a:p>
                  </a:txBody>
                  <a:tcPr/>
                </a:tc>
                <a:tc>
                  <a:txBody>
                    <a:bodyPr/>
                    <a:lstStyle/>
                    <a:p>
                      <a:r>
                        <a:rPr lang="en-US" altLang="zh-CN" sz="2000" b="0" i="0" kern="1200">
                          <a:solidFill>
                            <a:schemeClr val="dk1"/>
                          </a:solidFill>
                          <a:effectLst/>
                          <a:latin typeface="+mn-lt"/>
                          <a:ea typeface="+mn-ea"/>
                          <a:cs typeface="+mn-cs"/>
                        </a:rPr>
                        <a:t>com.Microsoft.sqlserver.jdbc.SQLServerDriver</a:t>
                      </a:r>
                      <a:endParaRPr lang="zh-CN" altLang="en-US" sz="2000"/>
                    </a:p>
                  </a:txBody>
                  <a:tcPr/>
                </a:tc>
                <a:extLst>
                  <a:ext uri="{0D108BD9-81ED-4DB2-BD59-A6C34878D82A}">
                    <a16:rowId xmlns:a16="http://schemas.microsoft.com/office/drawing/2014/main" val="1767236261"/>
                  </a:ext>
                </a:extLst>
              </a:tr>
              <a:tr h="370840">
                <a:tc>
                  <a:txBody>
                    <a:bodyPr/>
                    <a:lstStyle/>
                    <a:p>
                      <a:r>
                        <a:rPr lang="en-US" altLang="zh-CN" sz="2000"/>
                        <a:t>MySQL</a:t>
                      </a:r>
                      <a:endParaRPr lang="zh-CN" altLang="en-US" sz="2000"/>
                    </a:p>
                  </a:txBody>
                  <a:tcPr/>
                </a:tc>
                <a:tc>
                  <a:txBody>
                    <a:bodyPr/>
                    <a:lstStyle/>
                    <a:p>
                      <a:r>
                        <a:rPr lang="en-US" altLang="zh-CN" sz="2000" b="0" i="0" kern="1200">
                          <a:solidFill>
                            <a:schemeClr val="dk1"/>
                          </a:solidFill>
                          <a:effectLst/>
                          <a:latin typeface="+mn-lt"/>
                          <a:ea typeface="+mn-ea"/>
                          <a:cs typeface="+mn-cs"/>
                        </a:rPr>
                        <a:t>com.mysql.jdbc.Driver</a:t>
                      </a:r>
                      <a:endParaRPr lang="zh-CN" altLang="en-US" sz="2000"/>
                    </a:p>
                  </a:txBody>
                  <a:tcPr/>
                </a:tc>
                <a:extLst>
                  <a:ext uri="{0D108BD9-81ED-4DB2-BD59-A6C34878D82A}">
                    <a16:rowId xmlns:a16="http://schemas.microsoft.com/office/drawing/2014/main" val="1629439718"/>
                  </a:ext>
                </a:extLst>
              </a:tr>
              <a:tr h="370840">
                <a:tc>
                  <a:txBody>
                    <a:bodyPr/>
                    <a:lstStyle/>
                    <a:p>
                      <a:r>
                        <a:rPr lang="en-US" altLang="zh-CN" sz="2000"/>
                        <a:t>Oracle</a:t>
                      </a:r>
                      <a:endParaRPr lang="zh-CN" altLang="en-US" sz="2000"/>
                    </a:p>
                  </a:txBody>
                  <a:tcPr/>
                </a:tc>
                <a:tc>
                  <a:txBody>
                    <a:bodyPr/>
                    <a:lstStyle/>
                    <a:p>
                      <a:r>
                        <a:rPr lang="en-US" altLang="zh-CN" sz="2000" b="0" i="0" kern="1200">
                          <a:solidFill>
                            <a:schemeClr val="dk1"/>
                          </a:solidFill>
                          <a:effectLst/>
                          <a:latin typeface="+mn-lt"/>
                          <a:ea typeface="+mn-ea"/>
                          <a:cs typeface="+mn-cs"/>
                        </a:rPr>
                        <a:t>oracle.jdbc.driver.OracleDriver</a:t>
                      </a:r>
                      <a:endParaRPr lang="zh-CN" altLang="en-US" sz="2000"/>
                    </a:p>
                  </a:txBody>
                  <a:tcPr/>
                </a:tc>
                <a:extLst>
                  <a:ext uri="{0D108BD9-81ED-4DB2-BD59-A6C34878D82A}">
                    <a16:rowId xmlns:a16="http://schemas.microsoft.com/office/drawing/2014/main" val="833914172"/>
                  </a:ext>
                </a:extLst>
              </a:tr>
            </a:tbl>
          </a:graphicData>
        </a:graphic>
      </p:graphicFrame>
    </p:spTree>
    <p:extLst>
      <p:ext uri="{BB962C8B-B14F-4D97-AF65-F5344CB8AC3E}">
        <p14:creationId xmlns:p14="http://schemas.microsoft.com/office/powerpoint/2010/main" val="3888472940"/>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2"/>
          <p:cNvSpPr>
            <a:spLocks noGrp="1" noChangeArrowheads="1"/>
          </p:cNvSpPr>
          <p:nvPr>
            <p:ph type="title"/>
          </p:nvPr>
        </p:nvSpPr>
        <p:spPr>
          <a:xfrm>
            <a:off x="881844" y="358552"/>
            <a:ext cx="7380312" cy="838200"/>
          </a:xfrm>
        </p:spPr>
        <p:txBody>
          <a:bodyPr/>
          <a:lstStyle/>
          <a:p>
            <a:r>
              <a:rPr lang="en-US" altLang="zh-CN" sz="4000" b="1">
                <a:solidFill>
                  <a:schemeClr val="tx1"/>
                </a:solidFill>
                <a:latin typeface="+mn-lt"/>
                <a:ea typeface="+mn-ea"/>
              </a:rPr>
              <a:t>3.2.2 </a:t>
            </a:r>
            <a:r>
              <a:rPr lang="zh-CN" altLang="en-US" sz="4000" b="1">
                <a:solidFill>
                  <a:schemeClr val="tx1"/>
                </a:solidFill>
                <a:latin typeface="+mn-lt"/>
                <a:ea typeface="+mn-ea"/>
              </a:rPr>
              <a:t>建立数据库连接</a:t>
            </a:r>
          </a:p>
        </p:txBody>
      </p:sp>
      <p:sp>
        <p:nvSpPr>
          <p:cNvPr id="10244" name="Rectangle 3"/>
          <p:cNvSpPr>
            <a:spLocks noGrp="1" noChangeArrowheads="1"/>
          </p:cNvSpPr>
          <p:nvPr>
            <p:ph type="body" idx="1"/>
          </p:nvPr>
        </p:nvSpPr>
        <p:spPr>
          <a:xfrm>
            <a:off x="395536" y="1529680"/>
            <a:ext cx="8352928" cy="4923656"/>
          </a:xfrm>
          <a:noFill/>
        </p:spPr>
        <p:txBody>
          <a:bodyPr/>
          <a:lstStyle/>
          <a:p>
            <a:pPr marL="0" indent="0">
              <a:lnSpc>
                <a:spcPct val="105000"/>
              </a:lnSpc>
              <a:buNone/>
            </a:pPr>
            <a:r>
              <a:rPr lang="en-US" altLang="en-US" sz="2800"/>
              <a:t>★</a:t>
            </a:r>
            <a:r>
              <a:rPr lang="zh-CN" altLang="en-US" sz="2800"/>
              <a:t>由于</a:t>
            </a:r>
            <a:r>
              <a:rPr lang="en-US" altLang="zh-CN" sz="2800"/>
              <a:t>JDBC</a:t>
            </a:r>
            <a:r>
              <a:rPr lang="zh-CN" altLang="en-US" sz="2800"/>
              <a:t>驱动程序与数据库的连接是以对象形式表示的，所以连接数据库也叫</a:t>
            </a:r>
            <a:r>
              <a:rPr lang="zh-CN" altLang="en-US" sz="2800" b="1">
                <a:solidFill>
                  <a:srgbClr val="FF0000"/>
                </a:solidFill>
              </a:rPr>
              <a:t>创建数据连接对象</a:t>
            </a:r>
            <a:r>
              <a:rPr lang="zh-CN" sz="2800"/>
              <a:t>。</a:t>
            </a:r>
            <a:r>
              <a:rPr lang="zh-CN" altLang="en-US" sz="2800"/>
              <a:t>其语法如下：</a:t>
            </a:r>
            <a:endParaRPr lang="en-US" altLang="zh-CN" sz="2800"/>
          </a:p>
          <a:p>
            <a:pPr marL="0" indent="0" algn="ctr">
              <a:lnSpc>
                <a:spcPct val="105000"/>
              </a:lnSpc>
              <a:buNone/>
            </a:pPr>
            <a:r>
              <a:rPr lang="en-US" altLang="zh-CN" sz="2400" b="1">
                <a:solidFill>
                  <a:srgbClr val="7030A0"/>
                </a:solidFill>
              </a:rPr>
              <a:t>Connection conn = DriverManager.getConnection(String url, String user, String password)</a:t>
            </a:r>
            <a:endParaRPr lang="zh-CN" sz="2000" b="1">
              <a:solidFill>
                <a:srgbClr val="7030A0"/>
              </a:solidFill>
            </a:endParaRPr>
          </a:p>
          <a:p>
            <a:pPr>
              <a:lnSpc>
                <a:spcPct val="105000"/>
              </a:lnSpc>
              <a:buFont typeface="Wingdings" panose="05000000000000000000" pitchFamily="2" charset="2"/>
              <a:buChar char="u"/>
            </a:pPr>
            <a:r>
              <a:rPr lang="en-US" altLang="zh-CN" b="1">
                <a:solidFill>
                  <a:schemeClr val="bg1"/>
                </a:solidFill>
              </a:rPr>
              <a:t>17.23</a:t>
            </a:r>
            <a:r>
              <a:rPr lang="zh-CN" altLang="en-US" b="1">
                <a:solidFill>
                  <a:schemeClr val="bg1"/>
                </a:solidFill>
              </a:rPr>
              <a:t>。</a:t>
            </a:r>
          </a:p>
        </p:txBody>
      </p:sp>
      <p:graphicFrame>
        <p:nvGraphicFramePr>
          <p:cNvPr id="3" name="表格 2">
            <a:extLst>
              <a:ext uri="{FF2B5EF4-FFF2-40B4-BE49-F238E27FC236}">
                <a16:creationId xmlns:a16="http://schemas.microsoft.com/office/drawing/2014/main" id="{D15A54B2-08D5-4F68-9C11-79EE6218E75E}"/>
              </a:ext>
            </a:extLst>
          </p:cNvPr>
          <p:cNvGraphicFramePr>
            <a:graphicFrameLocks noGrp="1"/>
          </p:cNvGraphicFramePr>
          <p:nvPr>
            <p:extLst>
              <p:ext uri="{D42A27DB-BD31-4B8C-83A1-F6EECF244321}">
                <p14:modId xmlns:p14="http://schemas.microsoft.com/office/powerpoint/2010/main" val="1909957354"/>
              </p:ext>
            </p:extLst>
          </p:nvPr>
        </p:nvGraphicFramePr>
        <p:xfrm>
          <a:off x="395536" y="4195152"/>
          <a:ext cx="8352928" cy="2042160"/>
        </p:xfrm>
        <a:graphic>
          <a:graphicData uri="http://schemas.openxmlformats.org/drawingml/2006/table">
            <a:tbl>
              <a:tblPr firstRow="1" bandRow="1">
                <a:tableStyleId>{5C22544A-7EE6-4342-B048-85BDC9FD1C3A}</a:tableStyleId>
              </a:tblPr>
              <a:tblGrid>
                <a:gridCol w="1687624">
                  <a:extLst>
                    <a:ext uri="{9D8B030D-6E8A-4147-A177-3AD203B41FA5}">
                      <a16:colId xmlns:a16="http://schemas.microsoft.com/office/drawing/2014/main" val="1143446155"/>
                    </a:ext>
                  </a:extLst>
                </a:gridCol>
                <a:gridCol w="6665304">
                  <a:extLst>
                    <a:ext uri="{9D8B030D-6E8A-4147-A177-3AD203B41FA5}">
                      <a16:colId xmlns:a16="http://schemas.microsoft.com/office/drawing/2014/main" val="2926302668"/>
                    </a:ext>
                  </a:extLst>
                </a:gridCol>
              </a:tblGrid>
              <a:tr h="370840">
                <a:tc>
                  <a:txBody>
                    <a:bodyPr/>
                    <a:lstStyle/>
                    <a:p>
                      <a:pPr algn="ctr"/>
                      <a:r>
                        <a:rPr lang="zh-CN" altLang="en-US" sz="2400">
                          <a:solidFill>
                            <a:srgbClr val="0000CC"/>
                          </a:solidFill>
                        </a:rPr>
                        <a:t>数据库</a:t>
                      </a:r>
                    </a:p>
                  </a:txBody>
                  <a:tcPr/>
                </a:tc>
                <a:tc>
                  <a:txBody>
                    <a:bodyPr/>
                    <a:lstStyle/>
                    <a:p>
                      <a:pPr algn="ctr"/>
                      <a:r>
                        <a:rPr lang="en-US" altLang="zh-CN" sz="2400">
                          <a:solidFill>
                            <a:srgbClr val="0000CC"/>
                          </a:solidFill>
                        </a:rPr>
                        <a:t>URL</a:t>
                      </a:r>
                      <a:r>
                        <a:rPr lang="zh-CN" altLang="en-US" sz="2400">
                          <a:solidFill>
                            <a:srgbClr val="0000CC"/>
                          </a:solidFill>
                        </a:rPr>
                        <a:t>格式：</a:t>
                      </a:r>
                      <a:r>
                        <a:rPr lang="en-US" altLang="zh-CN" sz="2400">
                          <a:solidFill>
                            <a:srgbClr val="0000CC"/>
                          </a:solidFill>
                        </a:rPr>
                        <a:t>jdbc: &lt;subprotocol&gt;: &lt;subname&gt;</a:t>
                      </a:r>
                      <a:endParaRPr lang="zh-CN" altLang="en-US" sz="2400">
                        <a:solidFill>
                          <a:srgbClr val="0000CC"/>
                        </a:solidFill>
                      </a:endParaRPr>
                    </a:p>
                  </a:txBody>
                  <a:tcPr/>
                </a:tc>
                <a:extLst>
                  <a:ext uri="{0D108BD9-81ED-4DB2-BD59-A6C34878D82A}">
                    <a16:rowId xmlns:a16="http://schemas.microsoft.com/office/drawing/2014/main" val="3823484038"/>
                  </a:ext>
                </a:extLst>
              </a:tr>
              <a:tr h="370840">
                <a:tc>
                  <a:txBody>
                    <a:bodyPr/>
                    <a:lstStyle/>
                    <a:p>
                      <a:r>
                        <a:rPr lang="en-US" altLang="zh-CN" sz="2000"/>
                        <a:t>Access</a:t>
                      </a:r>
                      <a:endParaRPr lang="zh-CN" altLang="en-US" sz="2000"/>
                    </a:p>
                  </a:txBody>
                  <a:tcPr/>
                </a:tc>
                <a:tc>
                  <a:txBody>
                    <a:bodyPr/>
                    <a:lstStyle/>
                    <a:p>
                      <a:r>
                        <a:rPr lang="en-US" altLang="zh-CN" sz="2000" b="0" i="0" kern="1200">
                          <a:solidFill>
                            <a:schemeClr val="dk1"/>
                          </a:solidFill>
                          <a:effectLst/>
                          <a:latin typeface="+mn-lt"/>
                          <a:ea typeface="+mn-ea"/>
                          <a:cs typeface="+mn-cs"/>
                        </a:rPr>
                        <a:t>jdbc:odbc:dataSource</a:t>
                      </a:r>
                      <a:endParaRPr lang="zh-CN" altLang="en-US" sz="2000"/>
                    </a:p>
                  </a:txBody>
                  <a:tcPr/>
                </a:tc>
                <a:extLst>
                  <a:ext uri="{0D108BD9-81ED-4DB2-BD59-A6C34878D82A}">
                    <a16:rowId xmlns:a16="http://schemas.microsoft.com/office/drawing/2014/main" val="1779624034"/>
                  </a:ext>
                </a:extLst>
              </a:tr>
              <a:tr h="370840">
                <a:tc>
                  <a:txBody>
                    <a:bodyPr/>
                    <a:lstStyle/>
                    <a:p>
                      <a:r>
                        <a:rPr lang="en-US" altLang="zh-CN" sz="2000"/>
                        <a:t>SQL Server</a:t>
                      </a:r>
                      <a:endParaRPr lang="zh-CN" altLang="en-US" sz="2000"/>
                    </a:p>
                  </a:txBody>
                  <a:tcPr/>
                </a:tc>
                <a:tc>
                  <a:txBody>
                    <a:bodyPr/>
                    <a:lstStyle/>
                    <a:p>
                      <a:r>
                        <a:rPr lang="en-US" altLang="zh-CN" sz="2000" b="0" i="0" kern="1200">
                          <a:solidFill>
                            <a:schemeClr val="dk1"/>
                          </a:solidFill>
                          <a:effectLst/>
                          <a:latin typeface="+mn-lt"/>
                          <a:ea typeface="+mn-ea"/>
                          <a:cs typeface="+mn-cs"/>
                        </a:rPr>
                        <a:t>jdbc:sqlserver://hostname:port#;DatabaseName=dbname </a:t>
                      </a:r>
                      <a:endParaRPr lang="zh-CN" altLang="en-US" sz="2000"/>
                    </a:p>
                  </a:txBody>
                  <a:tcPr/>
                </a:tc>
                <a:extLst>
                  <a:ext uri="{0D108BD9-81ED-4DB2-BD59-A6C34878D82A}">
                    <a16:rowId xmlns:a16="http://schemas.microsoft.com/office/drawing/2014/main" val="1767236261"/>
                  </a:ext>
                </a:extLst>
              </a:tr>
              <a:tr h="370840">
                <a:tc>
                  <a:txBody>
                    <a:bodyPr/>
                    <a:lstStyle/>
                    <a:p>
                      <a:r>
                        <a:rPr lang="en-US" altLang="zh-CN" sz="2000"/>
                        <a:t>MySQL</a:t>
                      </a:r>
                      <a:endParaRPr lang="zh-CN" altLang="en-US" sz="2000"/>
                    </a:p>
                  </a:txBody>
                  <a:tcPr/>
                </a:tc>
                <a:tc>
                  <a:txBody>
                    <a:bodyPr/>
                    <a:lstStyle/>
                    <a:p>
                      <a:r>
                        <a:rPr lang="en-US" altLang="zh-CN" sz="2000" b="0" i="0" kern="1200">
                          <a:solidFill>
                            <a:schemeClr val="dk1"/>
                          </a:solidFill>
                          <a:effectLst/>
                          <a:latin typeface="+mn-lt"/>
                          <a:ea typeface="+mn-ea"/>
                          <a:cs typeface="+mn-cs"/>
                        </a:rPr>
                        <a:t>jdbc:mysql://hostname/dbname </a:t>
                      </a:r>
                      <a:endParaRPr lang="zh-CN" altLang="en-US" sz="2000"/>
                    </a:p>
                  </a:txBody>
                  <a:tcPr/>
                </a:tc>
                <a:extLst>
                  <a:ext uri="{0D108BD9-81ED-4DB2-BD59-A6C34878D82A}">
                    <a16:rowId xmlns:a16="http://schemas.microsoft.com/office/drawing/2014/main" val="1629439718"/>
                  </a:ext>
                </a:extLst>
              </a:tr>
              <a:tr h="370840">
                <a:tc>
                  <a:txBody>
                    <a:bodyPr/>
                    <a:lstStyle/>
                    <a:p>
                      <a:r>
                        <a:rPr lang="en-US" altLang="zh-CN" sz="2000"/>
                        <a:t>Oracle</a:t>
                      </a:r>
                      <a:endParaRPr lang="zh-CN" altLang="en-US" sz="2000"/>
                    </a:p>
                  </a:txBody>
                  <a:tcPr/>
                </a:tc>
                <a:tc>
                  <a:txBody>
                    <a:bodyPr/>
                    <a:lstStyle/>
                    <a:p>
                      <a:r>
                        <a:rPr lang="en-US" altLang="zh-CN" sz="2000" b="0" i="0" kern="1200">
                          <a:solidFill>
                            <a:schemeClr val="dk1"/>
                          </a:solidFill>
                          <a:effectLst/>
                          <a:latin typeface="+mn-lt"/>
                          <a:ea typeface="+mn-ea"/>
                          <a:cs typeface="+mn-cs"/>
                        </a:rPr>
                        <a:t>jdbc:oracle:thin:@hostname:port#;oracleDBSID</a:t>
                      </a:r>
                      <a:endParaRPr lang="zh-CN" altLang="en-US" sz="2000"/>
                    </a:p>
                  </a:txBody>
                  <a:tcPr/>
                </a:tc>
                <a:extLst>
                  <a:ext uri="{0D108BD9-81ED-4DB2-BD59-A6C34878D82A}">
                    <a16:rowId xmlns:a16="http://schemas.microsoft.com/office/drawing/2014/main" val="833914172"/>
                  </a:ext>
                </a:extLst>
              </a:tr>
            </a:tbl>
          </a:graphicData>
        </a:graphic>
      </p:graphicFrame>
    </p:spTree>
    <p:extLst>
      <p:ext uri="{BB962C8B-B14F-4D97-AF65-F5344CB8AC3E}">
        <p14:creationId xmlns:p14="http://schemas.microsoft.com/office/powerpoint/2010/main" val="44909672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a:extLst>
              <a:ext uri="{FF2B5EF4-FFF2-40B4-BE49-F238E27FC236}">
                <a16:creationId xmlns:a16="http://schemas.microsoft.com/office/drawing/2014/main" id="{6FFD1583-6503-4310-B0C3-0DFAEFD38A2E}"/>
              </a:ext>
            </a:extLst>
          </p:cNvPr>
          <p:cNvSpPr>
            <a:spLocks noGrp="1" noChangeArrowheads="1"/>
          </p:cNvSpPr>
          <p:nvPr>
            <p:ph type="title"/>
          </p:nvPr>
        </p:nvSpPr>
        <p:spPr>
          <a:xfrm>
            <a:off x="457200" y="332656"/>
            <a:ext cx="8229600" cy="1143000"/>
          </a:xfrm>
        </p:spPr>
        <p:txBody>
          <a:bodyPr/>
          <a:lstStyle/>
          <a:p>
            <a:pPr eaLnBrk="1" hangingPunct="1"/>
            <a:r>
              <a:rPr lang="en-US" altLang="zh-CN" sz="3200" b="1"/>
              <a:t>2.2 </a:t>
            </a:r>
            <a:r>
              <a:rPr lang="zh-CN" altLang="en-US" sz="3200" b="1"/>
              <a:t>节点流和处理流</a:t>
            </a:r>
          </a:p>
        </p:txBody>
      </p:sp>
      <p:sp>
        <p:nvSpPr>
          <p:cNvPr id="8195" name="Rectangle 3">
            <a:extLst>
              <a:ext uri="{FF2B5EF4-FFF2-40B4-BE49-F238E27FC236}">
                <a16:creationId xmlns:a16="http://schemas.microsoft.com/office/drawing/2014/main" id="{D187E6FB-C23F-45E0-8730-69BAD4A3572F}"/>
              </a:ext>
            </a:extLst>
          </p:cNvPr>
          <p:cNvSpPr>
            <a:spLocks noGrp="1" noChangeArrowheads="1"/>
          </p:cNvSpPr>
          <p:nvPr>
            <p:ph type="body" idx="1"/>
          </p:nvPr>
        </p:nvSpPr>
        <p:spPr>
          <a:xfrm>
            <a:off x="282352" y="1844824"/>
            <a:ext cx="8579296" cy="4525962"/>
          </a:xfrm>
        </p:spPr>
        <p:txBody>
          <a:bodyPr/>
          <a:lstStyle/>
          <a:p>
            <a:pPr eaLnBrk="1" hangingPunct="1">
              <a:lnSpc>
                <a:spcPct val="90000"/>
              </a:lnSpc>
              <a:buFontTx/>
              <a:buNone/>
            </a:pPr>
            <a:r>
              <a:rPr lang="en-US" altLang="en-US" sz="2400" dirty="0"/>
              <a:t>★</a:t>
            </a:r>
            <a:r>
              <a:rPr lang="zh-CN" altLang="en-US" sz="2400" b="1" dirty="0"/>
              <a:t>根据数据流所关联的是数据源还是其他数据流，可分为节点流（</a:t>
            </a:r>
            <a:r>
              <a:rPr lang="en-US" altLang="zh-CN" sz="2400" b="1" dirty="0"/>
              <a:t>Node Stream</a:t>
            </a:r>
            <a:r>
              <a:rPr lang="zh-CN" altLang="en-US" sz="2400" b="1" dirty="0"/>
              <a:t>）和处理流（</a:t>
            </a:r>
            <a:r>
              <a:rPr lang="en-US" altLang="zh-CN" sz="2400" b="1" dirty="0"/>
              <a:t>Processing Stream</a:t>
            </a:r>
            <a:r>
              <a:rPr lang="zh-CN" altLang="en-US" sz="2400" b="1" dirty="0"/>
              <a:t>）</a:t>
            </a:r>
          </a:p>
          <a:p>
            <a:pPr eaLnBrk="1" hangingPunct="1">
              <a:lnSpc>
                <a:spcPct val="90000"/>
              </a:lnSpc>
              <a:buFontTx/>
              <a:buNone/>
            </a:pPr>
            <a:endParaRPr lang="zh-CN" altLang="en-US" sz="2400" b="1" dirty="0"/>
          </a:p>
          <a:p>
            <a:pPr eaLnBrk="1" hangingPunct="1">
              <a:lnSpc>
                <a:spcPct val="90000"/>
              </a:lnSpc>
              <a:buFont typeface="Wingdings" panose="05000000000000000000" pitchFamily="2" charset="2"/>
              <a:buChar char="u"/>
            </a:pPr>
            <a:r>
              <a:rPr lang="zh-CN" altLang="en-US" sz="2400" b="1" dirty="0">
                <a:solidFill>
                  <a:srgbClr val="0000CC"/>
                </a:solidFill>
              </a:rPr>
              <a:t>节点流</a:t>
            </a:r>
            <a:r>
              <a:rPr lang="zh-CN" altLang="en-US" sz="2400" b="1" dirty="0"/>
              <a:t>：从或向一个特定的地方（节点）读写数据。</a:t>
            </a:r>
            <a:endParaRPr lang="en-US" altLang="zh-CN" sz="2400" b="1" dirty="0"/>
          </a:p>
          <a:p>
            <a:pPr eaLnBrk="1" hangingPunct="1">
              <a:lnSpc>
                <a:spcPct val="90000"/>
              </a:lnSpc>
              <a:buFontTx/>
              <a:buNone/>
            </a:pPr>
            <a:r>
              <a:rPr lang="en-US" altLang="zh-CN" sz="2400" b="1" dirty="0"/>
              <a:t>    </a:t>
            </a:r>
            <a:r>
              <a:rPr lang="zh-CN" altLang="en-US" sz="2000" b="1" dirty="0"/>
              <a:t>例如，</a:t>
            </a:r>
            <a:r>
              <a:rPr lang="en-US" altLang="zh-CN" sz="2000" b="1" dirty="0" err="1"/>
              <a:t>FileReader</a:t>
            </a:r>
            <a:r>
              <a:rPr lang="zh-CN" altLang="en-US" sz="2000" b="1" dirty="0"/>
              <a:t>。</a:t>
            </a:r>
            <a:endParaRPr lang="en-US" altLang="zh-CN" sz="2000" b="1" dirty="0"/>
          </a:p>
          <a:p>
            <a:pPr marL="457200" lvl="1" indent="0" eaLnBrk="1" hangingPunct="1">
              <a:lnSpc>
                <a:spcPct val="90000"/>
              </a:lnSpc>
              <a:buFontTx/>
              <a:buNone/>
            </a:pPr>
            <a:endParaRPr lang="zh-CN" altLang="en-US" sz="2000" b="1" dirty="0"/>
          </a:p>
          <a:p>
            <a:pPr eaLnBrk="1" hangingPunct="1">
              <a:lnSpc>
                <a:spcPct val="90000"/>
              </a:lnSpc>
              <a:buFont typeface="Wingdings" panose="05000000000000000000" pitchFamily="2" charset="2"/>
              <a:buChar char="u"/>
            </a:pPr>
            <a:r>
              <a:rPr lang="zh-CN" altLang="en-US" sz="2400" b="1" dirty="0">
                <a:solidFill>
                  <a:srgbClr val="0000CC"/>
                </a:solidFill>
              </a:rPr>
              <a:t>处理流</a:t>
            </a:r>
            <a:r>
              <a:rPr lang="zh-CN" altLang="en-US" sz="2400" b="1" dirty="0"/>
              <a:t>：对一个已经存在的流的连接和封装，通过所封装的流的功能调用实现增强的数据读、写功能，处理流不能直接连到数据源。</a:t>
            </a:r>
            <a:endParaRPr lang="en-US" altLang="zh-CN" sz="2400" b="1" dirty="0"/>
          </a:p>
          <a:p>
            <a:pPr eaLnBrk="1" hangingPunct="1">
              <a:lnSpc>
                <a:spcPct val="90000"/>
              </a:lnSpc>
              <a:buFontTx/>
              <a:buNone/>
            </a:pPr>
            <a:r>
              <a:rPr lang="zh-CN" altLang="en-US" sz="2400" b="1" dirty="0"/>
              <a:t>    </a:t>
            </a:r>
            <a:r>
              <a:rPr lang="zh-CN" altLang="en-US" sz="2000" b="1" dirty="0"/>
              <a:t>例如，</a:t>
            </a:r>
            <a:r>
              <a:rPr lang="en-US" altLang="zh-CN" sz="2000" b="1" dirty="0" err="1"/>
              <a:t>BufferedReader</a:t>
            </a:r>
            <a:r>
              <a:rPr lang="zh-CN" altLang="en-US" sz="2000" b="1" dirty="0"/>
              <a:t>处理流的构造方法总是要带一个其他的流对象做参数。</a:t>
            </a: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ECA5FA94-9A72-4EFA-9399-879A0E940B87}"/>
              </a:ext>
            </a:extLst>
          </p:cNvPr>
          <p:cNvPicPr>
            <a:picLocks noChangeAspect="1"/>
          </p:cNvPicPr>
          <p:nvPr/>
        </p:nvPicPr>
        <p:blipFill>
          <a:blip r:embed="rId3"/>
          <a:stretch>
            <a:fillRect/>
          </a:stretch>
        </p:blipFill>
        <p:spPr>
          <a:xfrm>
            <a:off x="-2712" y="3196683"/>
            <a:ext cx="9144000" cy="3661317"/>
          </a:xfrm>
          <a:prstGeom prst="rect">
            <a:avLst/>
          </a:prstGeom>
        </p:spPr>
      </p:pic>
      <p:pic>
        <p:nvPicPr>
          <p:cNvPr id="8" name="图片 7">
            <a:extLst>
              <a:ext uri="{FF2B5EF4-FFF2-40B4-BE49-F238E27FC236}">
                <a16:creationId xmlns:a16="http://schemas.microsoft.com/office/drawing/2014/main" id="{9B72C843-F1EB-4EA9-A3AB-4374AA3E7457}"/>
              </a:ext>
            </a:extLst>
          </p:cNvPr>
          <p:cNvPicPr>
            <a:picLocks noChangeAspect="1"/>
          </p:cNvPicPr>
          <p:nvPr/>
        </p:nvPicPr>
        <p:blipFill>
          <a:blip r:embed="rId4"/>
          <a:stretch>
            <a:fillRect/>
          </a:stretch>
        </p:blipFill>
        <p:spPr>
          <a:xfrm>
            <a:off x="-2712" y="811385"/>
            <a:ext cx="9144000" cy="1379523"/>
          </a:xfrm>
          <a:prstGeom prst="rect">
            <a:avLst/>
          </a:prstGeom>
        </p:spPr>
      </p:pic>
      <p:sp>
        <p:nvSpPr>
          <p:cNvPr id="9" name="文本框 8">
            <a:extLst>
              <a:ext uri="{FF2B5EF4-FFF2-40B4-BE49-F238E27FC236}">
                <a16:creationId xmlns:a16="http://schemas.microsoft.com/office/drawing/2014/main" id="{64159763-B57B-4380-A9EB-9E5F7360B9D4}"/>
              </a:ext>
            </a:extLst>
          </p:cNvPr>
          <p:cNvSpPr txBox="1"/>
          <p:nvPr/>
        </p:nvSpPr>
        <p:spPr>
          <a:xfrm>
            <a:off x="2265032" y="206556"/>
            <a:ext cx="4608512"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400" b="1">
                <a:solidFill>
                  <a:srgbClr val="0070C0"/>
                </a:solidFill>
                <a:effectLst>
                  <a:outerShdw blurRad="38100" dist="38100" dir="2700000" algn="tl">
                    <a:srgbClr val="000000">
                      <a:alpha val="43137"/>
                    </a:srgbClr>
                  </a:outerShdw>
                </a:effectLst>
              </a:rPr>
              <a:t>DriverManager</a:t>
            </a:r>
            <a:r>
              <a:rPr lang="zh-CN" altLang="en-US" sz="2400" b="1">
                <a:solidFill>
                  <a:srgbClr val="0070C0"/>
                </a:solidFill>
                <a:effectLst>
                  <a:outerShdw blurRad="38100" dist="38100" dir="2700000" algn="tl">
                    <a:srgbClr val="000000">
                      <a:alpha val="43137"/>
                    </a:srgbClr>
                  </a:outerShdw>
                </a:effectLst>
              </a:rPr>
              <a:t>类的常用方法</a:t>
            </a:r>
          </a:p>
        </p:txBody>
      </p:sp>
      <p:sp>
        <p:nvSpPr>
          <p:cNvPr id="12" name="文本框 11">
            <a:extLst>
              <a:ext uri="{FF2B5EF4-FFF2-40B4-BE49-F238E27FC236}">
                <a16:creationId xmlns:a16="http://schemas.microsoft.com/office/drawing/2014/main" id="{975BA668-887A-405C-801A-2040A82A8DC2}"/>
              </a:ext>
            </a:extLst>
          </p:cNvPr>
          <p:cNvSpPr txBox="1"/>
          <p:nvPr/>
        </p:nvSpPr>
        <p:spPr>
          <a:xfrm>
            <a:off x="2371688" y="2564904"/>
            <a:ext cx="4395200"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400" b="1">
                <a:solidFill>
                  <a:srgbClr val="0070C0"/>
                </a:solidFill>
                <a:effectLst>
                  <a:outerShdw blurRad="38100" dist="38100" dir="2700000" algn="tl">
                    <a:srgbClr val="000000">
                      <a:alpha val="43137"/>
                    </a:srgbClr>
                  </a:outerShdw>
                </a:effectLst>
              </a:rPr>
              <a:t>Connection</a:t>
            </a:r>
            <a:r>
              <a:rPr lang="zh-CN" altLang="en-US" sz="2400" b="1">
                <a:solidFill>
                  <a:srgbClr val="0070C0"/>
                </a:solidFill>
                <a:effectLst>
                  <a:outerShdw blurRad="38100" dist="38100" dir="2700000" algn="tl">
                    <a:srgbClr val="000000">
                      <a:alpha val="43137"/>
                    </a:srgbClr>
                  </a:outerShdw>
                </a:effectLst>
              </a:rPr>
              <a:t>接口的常用方法</a:t>
            </a:r>
          </a:p>
        </p:txBody>
      </p:sp>
    </p:spTree>
    <p:extLst>
      <p:ext uri="{BB962C8B-B14F-4D97-AF65-F5344CB8AC3E}">
        <p14:creationId xmlns:p14="http://schemas.microsoft.com/office/powerpoint/2010/main" val="166949342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2"/>
          <p:cNvSpPr>
            <a:spLocks noGrp="1" noChangeArrowheads="1"/>
          </p:cNvSpPr>
          <p:nvPr>
            <p:ph type="title"/>
          </p:nvPr>
        </p:nvSpPr>
        <p:spPr>
          <a:xfrm>
            <a:off x="881844" y="606524"/>
            <a:ext cx="7380312" cy="838200"/>
          </a:xfrm>
        </p:spPr>
        <p:txBody>
          <a:bodyPr/>
          <a:lstStyle/>
          <a:p>
            <a:r>
              <a:rPr lang="en-US" altLang="zh-CN" sz="4000" b="1">
                <a:solidFill>
                  <a:schemeClr val="tx1"/>
                </a:solidFill>
                <a:latin typeface="+mn-lt"/>
                <a:ea typeface="+mn-ea"/>
              </a:rPr>
              <a:t>3.2.3 </a:t>
            </a:r>
            <a:r>
              <a:rPr lang="zh-CN" altLang="en-US" sz="4000" b="1">
                <a:solidFill>
                  <a:schemeClr val="tx1"/>
                </a:solidFill>
                <a:latin typeface="+mn-lt"/>
                <a:ea typeface="+mn-ea"/>
              </a:rPr>
              <a:t>执行</a:t>
            </a:r>
            <a:r>
              <a:rPr lang="en-US" altLang="zh-CN" sz="4000" b="1">
                <a:solidFill>
                  <a:schemeClr val="tx1"/>
                </a:solidFill>
                <a:latin typeface="+mn-lt"/>
                <a:ea typeface="+mn-ea"/>
              </a:rPr>
              <a:t>SQL</a:t>
            </a:r>
            <a:r>
              <a:rPr lang="zh-CN" altLang="en-US" sz="4000" b="1">
                <a:solidFill>
                  <a:schemeClr val="tx1"/>
                </a:solidFill>
                <a:latin typeface="+mn-lt"/>
                <a:ea typeface="+mn-ea"/>
              </a:rPr>
              <a:t>语句</a:t>
            </a:r>
          </a:p>
        </p:txBody>
      </p:sp>
      <p:sp>
        <p:nvSpPr>
          <p:cNvPr id="10244" name="Rectangle 3"/>
          <p:cNvSpPr>
            <a:spLocks noGrp="1" noChangeArrowheads="1"/>
          </p:cNvSpPr>
          <p:nvPr>
            <p:ph type="body" idx="1"/>
          </p:nvPr>
        </p:nvSpPr>
        <p:spPr>
          <a:xfrm>
            <a:off x="395536" y="2132856"/>
            <a:ext cx="8352928" cy="3699520"/>
          </a:xfrm>
          <a:noFill/>
        </p:spPr>
        <p:txBody>
          <a:bodyPr/>
          <a:lstStyle/>
          <a:p>
            <a:pPr marL="0" indent="0">
              <a:lnSpc>
                <a:spcPct val="105000"/>
              </a:lnSpc>
              <a:buNone/>
            </a:pPr>
            <a:r>
              <a:rPr lang="en-US" altLang="en-US" sz="2800"/>
              <a:t>★</a:t>
            </a:r>
            <a:r>
              <a:rPr lang="zh-CN" altLang="en-US" sz="2800"/>
              <a:t>执行</a:t>
            </a:r>
            <a:r>
              <a:rPr lang="en-US" altLang="zh-CN" sz="2800"/>
              <a:t>SQL</a:t>
            </a:r>
            <a:r>
              <a:rPr lang="zh-CN" altLang="en-US" sz="2800"/>
              <a:t>语句包括</a:t>
            </a:r>
            <a:r>
              <a:rPr lang="zh-CN" altLang="en-US" sz="2800" b="1">
                <a:solidFill>
                  <a:srgbClr val="FF0000"/>
                </a:solidFill>
              </a:rPr>
              <a:t>两个步骤</a:t>
            </a:r>
            <a:r>
              <a:rPr lang="zh-CN" altLang="en-US" sz="2800"/>
              <a:t>：一是创建</a:t>
            </a:r>
            <a:r>
              <a:rPr lang="en-US" altLang="zh-CN" sz="2800"/>
              <a:t>Statement</a:t>
            </a:r>
            <a:r>
              <a:rPr lang="zh-CN" altLang="en-US" sz="2800"/>
              <a:t>接口对象；二是调用该对象的相应方法将</a:t>
            </a:r>
            <a:r>
              <a:rPr lang="en-US" altLang="zh-CN" sz="2800"/>
              <a:t>SQL</a:t>
            </a:r>
            <a:r>
              <a:rPr lang="zh-CN" altLang="en-US" sz="2800"/>
              <a:t>语句发送到数据库并执行。</a:t>
            </a:r>
            <a:endParaRPr lang="en-US" altLang="zh-CN" sz="2800"/>
          </a:p>
          <a:p>
            <a:pPr marL="0" indent="0">
              <a:lnSpc>
                <a:spcPct val="105000"/>
              </a:lnSpc>
              <a:buNone/>
            </a:pPr>
            <a:endParaRPr lang="en-US" altLang="zh-CN" sz="2000"/>
          </a:p>
          <a:p>
            <a:pPr marL="0" indent="0">
              <a:lnSpc>
                <a:spcPct val="105000"/>
              </a:lnSpc>
              <a:buNone/>
            </a:pPr>
            <a:r>
              <a:rPr lang="en-US" altLang="zh-CN" sz="2800"/>
              <a:t>1) </a:t>
            </a:r>
            <a:r>
              <a:rPr lang="zh-CN" altLang="en-US" sz="2800"/>
              <a:t>创建</a:t>
            </a:r>
            <a:r>
              <a:rPr lang="en-US" altLang="zh-CN" sz="2800"/>
              <a:t>Statement</a:t>
            </a:r>
            <a:r>
              <a:rPr lang="zh-CN" altLang="en-US" sz="2800"/>
              <a:t>对象的语法如下：</a:t>
            </a:r>
            <a:endParaRPr lang="en-US" altLang="zh-CN" sz="2800"/>
          </a:p>
          <a:p>
            <a:pPr marL="0" indent="0" algn="ctr">
              <a:lnSpc>
                <a:spcPct val="105000"/>
              </a:lnSpc>
              <a:buNone/>
            </a:pPr>
            <a:r>
              <a:rPr lang="en-US" altLang="zh-CN" sz="2400" b="1">
                <a:solidFill>
                  <a:srgbClr val="7030A0"/>
                </a:solidFill>
              </a:rPr>
              <a:t>Statement st = conn.createStatement();</a:t>
            </a:r>
          </a:p>
          <a:p>
            <a:pPr marL="0" indent="0" algn="ctr">
              <a:lnSpc>
                <a:spcPct val="105000"/>
              </a:lnSpc>
              <a:buNone/>
            </a:pPr>
            <a:r>
              <a:rPr lang="en-US" altLang="zh-CN" sz="1000" b="1">
                <a:solidFill>
                  <a:schemeClr val="bg1"/>
                </a:solidFill>
              </a:rPr>
              <a:t>1</a:t>
            </a:r>
          </a:p>
          <a:p>
            <a:pPr marL="0" indent="0">
              <a:lnSpc>
                <a:spcPct val="105000"/>
              </a:lnSpc>
              <a:buNone/>
            </a:pPr>
            <a:r>
              <a:rPr lang="en-US" altLang="zh-CN" sz="2800"/>
              <a:t>2) Statement</a:t>
            </a:r>
            <a:r>
              <a:rPr lang="zh-CN" altLang="en-US" sz="2800"/>
              <a:t>接口的常用方法见下页</a:t>
            </a:r>
            <a:endParaRPr lang="en-US" altLang="zh-CN" sz="2800"/>
          </a:p>
        </p:txBody>
      </p:sp>
    </p:spTree>
    <p:extLst>
      <p:ext uri="{BB962C8B-B14F-4D97-AF65-F5344CB8AC3E}">
        <p14:creationId xmlns:p14="http://schemas.microsoft.com/office/powerpoint/2010/main" val="1049256834"/>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B18D8B90-45FD-4FF6-B952-087DA88F5152}"/>
              </a:ext>
            </a:extLst>
          </p:cNvPr>
          <p:cNvPicPr>
            <a:picLocks noChangeAspect="1"/>
          </p:cNvPicPr>
          <p:nvPr/>
        </p:nvPicPr>
        <p:blipFill>
          <a:blip r:embed="rId3"/>
          <a:stretch>
            <a:fillRect/>
          </a:stretch>
        </p:blipFill>
        <p:spPr>
          <a:xfrm>
            <a:off x="0" y="2128062"/>
            <a:ext cx="9144000" cy="2601875"/>
          </a:xfrm>
          <a:prstGeom prst="rect">
            <a:avLst/>
          </a:prstGeom>
        </p:spPr>
      </p:pic>
      <p:sp>
        <p:nvSpPr>
          <p:cNvPr id="4" name="文本框 3">
            <a:extLst>
              <a:ext uri="{FF2B5EF4-FFF2-40B4-BE49-F238E27FC236}">
                <a16:creationId xmlns:a16="http://schemas.microsoft.com/office/drawing/2014/main" id="{DEAC91A1-39E6-4A8A-A5E7-BAD814CD00CC}"/>
              </a:ext>
            </a:extLst>
          </p:cNvPr>
          <p:cNvSpPr txBox="1"/>
          <p:nvPr/>
        </p:nvSpPr>
        <p:spPr>
          <a:xfrm>
            <a:off x="2483768" y="1196752"/>
            <a:ext cx="4176464"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400" b="1">
                <a:solidFill>
                  <a:srgbClr val="0070C0"/>
                </a:solidFill>
                <a:effectLst>
                  <a:outerShdw blurRad="38100" dist="38100" dir="2700000" algn="tl">
                    <a:srgbClr val="000000">
                      <a:alpha val="43137"/>
                    </a:srgbClr>
                  </a:outerShdw>
                </a:effectLst>
              </a:rPr>
              <a:t>Statement</a:t>
            </a:r>
            <a:r>
              <a:rPr lang="zh-CN" altLang="en-US" sz="2400" b="1">
                <a:solidFill>
                  <a:srgbClr val="0070C0"/>
                </a:solidFill>
                <a:effectLst>
                  <a:outerShdw blurRad="38100" dist="38100" dir="2700000" algn="tl">
                    <a:srgbClr val="000000">
                      <a:alpha val="43137"/>
                    </a:srgbClr>
                  </a:outerShdw>
                </a:effectLst>
              </a:rPr>
              <a:t>接口的常用方法</a:t>
            </a:r>
          </a:p>
        </p:txBody>
      </p:sp>
    </p:spTree>
    <p:extLst>
      <p:ext uri="{BB962C8B-B14F-4D97-AF65-F5344CB8AC3E}">
        <p14:creationId xmlns:p14="http://schemas.microsoft.com/office/powerpoint/2010/main" val="3434580446"/>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2"/>
          <p:cNvSpPr>
            <a:spLocks noGrp="1" noChangeArrowheads="1"/>
          </p:cNvSpPr>
          <p:nvPr>
            <p:ph type="title"/>
          </p:nvPr>
        </p:nvSpPr>
        <p:spPr>
          <a:xfrm>
            <a:off x="881844" y="260648"/>
            <a:ext cx="7380312" cy="838200"/>
          </a:xfrm>
        </p:spPr>
        <p:txBody>
          <a:bodyPr/>
          <a:lstStyle/>
          <a:p>
            <a:r>
              <a:rPr lang="en-US" altLang="zh-CN" sz="4000" b="1">
                <a:solidFill>
                  <a:schemeClr val="tx1"/>
                </a:solidFill>
                <a:latin typeface="+mn-lt"/>
                <a:ea typeface="+mn-ea"/>
              </a:rPr>
              <a:t>3.2.4 </a:t>
            </a:r>
            <a:r>
              <a:rPr lang="zh-CN" altLang="en-US" sz="4000" b="1">
                <a:solidFill>
                  <a:schemeClr val="tx1"/>
                </a:solidFill>
                <a:latin typeface="+mn-lt"/>
                <a:ea typeface="+mn-ea"/>
              </a:rPr>
              <a:t>处理返回结果</a:t>
            </a:r>
          </a:p>
        </p:txBody>
      </p:sp>
      <p:sp>
        <p:nvSpPr>
          <p:cNvPr id="10244" name="Rectangle 3"/>
          <p:cNvSpPr>
            <a:spLocks noGrp="1" noChangeArrowheads="1"/>
          </p:cNvSpPr>
          <p:nvPr>
            <p:ph type="body" idx="1"/>
          </p:nvPr>
        </p:nvSpPr>
        <p:spPr>
          <a:xfrm>
            <a:off x="395536" y="1268760"/>
            <a:ext cx="8208912" cy="5296644"/>
          </a:xfrm>
          <a:noFill/>
        </p:spPr>
        <p:txBody>
          <a:bodyPr/>
          <a:lstStyle/>
          <a:p>
            <a:pPr marL="0" indent="0">
              <a:lnSpc>
                <a:spcPct val="105000"/>
              </a:lnSpc>
              <a:buNone/>
            </a:pPr>
            <a:r>
              <a:rPr lang="en-US" altLang="en-US" sz="2800" dirty="0"/>
              <a:t>★</a:t>
            </a:r>
            <a:r>
              <a:rPr lang="zh-CN" altLang="en-US" sz="2800" dirty="0">
                <a:solidFill>
                  <a:srgbClr val="FF0000"/>
                </a:solidFill>
                <a:latin typeface="微软雅黑" panose="020B0503020204020204" pitchFamily="34" charset="-122"/>
                <a:ea typeface="微软雅黑" panose="020B0503020204020204" pitchFamily="34" charset="-122"/>
              </a:rPr>
              <a:t>结果集</a:t>
            </a:r>
            <a:r>
              <a:rPr lang="zh-CN" altLang="en-US" sz="2800" dirty="0"/>
              <a:t>是执行</a:t>
            </a:r>
            <a:r>
              <a:rPr lang="en-US" altLang="zh-CN" sz="2800" dirty="0"/>
              <a:t>SELECT</a:t>
            </a:r>
            <a:r>
              <a:rPr lang="zh-CN" altLang="en-US" sz="2800" dirty="0"/>
              <a:t>语句返回的所有行构成的一个表，而这个表就是</a:t>
            </a:r>
            <a:r>
              <a:rPr lang="en-US" altLang="zh-CN" sz="2800" dirty="0" err="1">
                <a:solidFill>
                  <a:srgbClr val="0000CC"/>
                </a:solidFill>
              </a:rPr>
              <a:t>ResultSet</a:t>
            </a:r>
            <a:r>
              <a:rPr lang="zh-CN" altLang="en-US" sz="2800" dirty="0">
                <a:solidFill>
                  <a:srgbClr val="0000CC"/>
                </a:solidFill>
              </a:rPr>
              <a:t>接口的对象</a:t>
            </a:r>
            <a:r>
              <a:rPr lang="zh-CN" altLang="en-US" sz="2800" dirty="0"/>
              <a:t>。</a:t>
            </a:r>
            <a:endParaRPr lang="en-US" altLang="zh-CN" sz="2800" dirty="0"/>
          </a:p>
          <a:p>
            <a:pPr>
              <a:lnSpc>
                <a:spcPct val="105000"/>
              </a:lnSpc>
              <a:buFont typeface="Wingdings" panose="05000000000000000000" pitchFamily="2" charset="2"/>
              <a:buChar char="Ø"/>
            </a:pPr>
            <a:r>
              <a:rPr lang="zh-CN" altLang="en-US" sz="2400" dirty="0"/>
              <a:t>调用</a:t>
            </a:r>
            <a:r>
              <a:rPr lang="en-US" altLang="zh-CN" sz="2400" dirty="0" err="1"/>
              <a:t>getXXX</a:t>
            </a:r>
            <a:r>
              <a:rPr lang="en-US" altLang="zh-CN" sz="2400" dirty="0"/>
              <a:t>()</a:t>
            </a:r>
            <a:r>
              <a:rPr lang="zh-CN" altLang="en-US" sz="2400" dirty="0"/>
              <a:t>方法来访问结果集的中的数据时，</a:t>
            </a:r>
            <a:r>
              <a:rPr lang="en-US" altLang="zh-CN" sz="2400" dirty="0"/>
              <a:t>Java</a:t>
            </a:r>
            <a:r>
              <a:rPr lang="zh-CN" altLang="en-US" sz="2400" dirty="0"/>
              <a:t>数据类型要与数据库中的字段类型</a:t>
            </a:r>
            <a:r>
              <a:rPr lang="zh-CN" altLang="en-US" sz="2400" dirty="0">
                <a:solidFill>
                  <a:srgbClr val="FF0000"/>
                </a:solidFill>
              </a:rPr>
              <a:t>相匹配</a:t>
            </a:r>
            <a:r>
              <a:rPr lang="zh-CN" altLang="en-US" sz="2400" dirty="0"/>
              <a:t>；</a:t>
            </a:r>
            <a:endParaRPr lang="en-US" altLang="zh-CN" sz="2400" dirty="0"/>
          </a:p>
          <a:p>
            <a:pPr>
              <a:lnSpc>
                <a:spcPct val="105000"/>
              </a:lnSpc>
              <a:buFont typeface="Wingdings" panose="05000000000000000000" pitchFamily="2" charset="2"/>
              <a:buChar char="Ø"/>
            </a:pPr>
            <a:r>
              <a:rPr lang="zh-CN" altLang="en-US" sz="2400" dirty="0"/>
              <a:t>在结果集中通过</a:t>
            </a:r>
            <a:r>
              <a:rPr lang="zh-CN" altLang="en-US" sz="2400" dirty="0">
                <a:solidFill>
                  <a:srgbClr val="FF0000"/>
                </a:solidFill>
              </a:rPr>
              <a:t>记录指针（也称游标）</a:t>
            </a:r>
            <a:r>
              <a:rPr lang="zh-CN" altLang="en-US" sz="2400" dirty="0"/>
              <a:t>访问记录：其初始位置位于第一条记录之前，第一次调用</a:t>
            </a:r>
            <a:r>
              <a:rPr lang="en-US" altLang="zh-CN" sz="2400" dirty="0"/>
              <a:t>next()</a:t>
            </a:r>
            <a:r>
              <a:rPr lang="zh-CN" altLang="en-US" sz="2400" dirty="0"/>
              <a:t>方法时移动到第一条记录，当移动到尾部时返回</a:t>
            </a:r>
            <a:r>
              <a:rPr lang="en-US" altLang="zh-CN" sz="2400" dirty="0"/>
              <a:t>false</a:t>
            </a:r>
            <a:r>
              <a:rPr lang="zh-CN" altLang="en-US" sz="2400" dirty="0"/>
              <a:t>；</a:t>
            </a:r>
            <a:endParaRPr lang="en-US" altLang="zh-CN" sz="2400" dirty="0"/>
          </a:p>
          <a:p>
            <a:pPr>
              <a:lnSpc>
                <a:spcPct val="105000"/>
              </a:lnSpc>
              <a:buFont typeface="Wingdings" panose="05000000000000000000" pitchFamily="2" charset="2"/>
              <a:buChar char="Ø"/>
            </a:pPr>
            <a:r>
              <a:rPr lang="en-US" altLang="zh-CN" sz="2400" dirty="0"/>
              <a:t>Statement</a:t>
            </a:r>
            <a:r>
              <a:rPr lang="zh-CN" altLang="en-US" sz="2400" dirty="0"/>
              <a:t>接口有以下</a:t>
            </a:r>
            <a:r>
              <a:rPr lang="zh-CN" altLang="en-US" sz="2400" dirty="0">
                <a:solidFill>
                  <a:srgbClr val="FF0000"/>
                </a:solidFill>
              </a:rPr>
              <a:t>重载的</a:t>
            </a:r>
            <a:r>
              <a:rPr lang="en-US" altLang="zh-CN" sz="2400" dirty="0" err="1">
                <a:solidFill>
                  <a:srgbClr val="FF0000"/>
                </a:solidFill>
              </a:rPr>
              <a:t>createStatement</a:t>
            </a:r>
            <a:r>
              <a:rPr lang="zh-CN" altLang="en-US" sz="2400" dirty="0">
                <a:solidFill>
                  <a:srgbClr val="FF0000"/>
                </a:solidFill>
              </a:rPr>
              <a:t>方法</a:t>
            </a:r>
            <a:r>
              <a:rPr lang="zh-CN" altLang="en-US" sz="2400" dirty="0"/>
              <a:t>，如果想移动游标来读取记录，则需要指定</a:t>
            </a:r>
            <a:r>
              <a:rPr lang="en-US" altLang="zh-CN" sz="2400" dirty="0" err="1"/>
              <a:t>resultSetType</a:t>
            </a:r>
            <a:r>
              <a:rPr lang="zh-CN" altLang="en-US" sz="2400" dirty="0"/>
              <a:t>参数：</a:t>
            </a:r>
            <a:endParaRPr lang="en-US" altLang="zh-CN" sz="2400" dirty="0"/>
          </a:p>
          <a:p>
            <a:pPr marL="0" indent="0">
              <a:lnSpc>
                <a:spcPct val="105000"/>
              </a:lnSpc>
              <a:buNone/>
            </a:pPr>
            <a:r>
              <a:rPr lang="en-US" altLang="zh-CN" sz="2000" dirty="0"/>
              <a:t>	</a:t>
            </a:r>
            <a:r>
              <a:rPr lang="en-US" altLang="zh-CN" sz="2000" dirty="0" err="1"/>
              <a:t>createStatement</a:t>
            </a:r>
            <a:r>
              <a:rPr lang="en-US" altLang="zh-CN" sz="2000" dirty="0"/>
              <a:t>();</a:t>
            </a:r>
          </a:p>
          <a:p>
            <a:pPr marL="0" indent="0">
              <a:lnSpc>
                <a:spcPct val="105000"/>
              </a:lnSpc>
              <a:buNone/>
            </a:pPr>
            <a:r>
              <a:rPr lang="en-US" altLang="zh-CN" sz="2000" dirty="0"/>
              <a:t>	</a:t>
            </a:r>
            <a:r>
              <a:rPr lang="en-US" altLang="zh-CN" sz="2000" dirty="0" err="1"/>
              <a:t>createStatement</a:t>
            </a:r>
            <a:r>
              <a:rPr lang="en-US" altLang="zh-CN" sz="2000" dirty="0"/>
              <a:t>(</a:t>
            </a:r>
            <a:r>
              <a:rPr lang="en-US" altLang="zh-CN" sz="2000" b="1" dirty="0" err="1">
                <a:solidFill>
                  <a:srgbClr val="0000CC"/>
                </a:solidFill>
              </a:rPr>
              <a:t>int</a:t>
            </a:r>
            <a:r>
              <a:rPr lang="en-US" altLang="zh-CN" sz="2000" b="1" dirty="0">
                <a:solidFill>
                  <a:srgbClr val="0000CC"/>
                </a:solidFill>
              </a:rPr>
              <a:t> </a:t>
            </a:r>
            <a:r>
              <a:rPr lang="en-US" altLang="zh-CN" sz="2000" b="1" dirty="0" err="1">
                <a:solidFill>
                  <a:srgbClr val="0000CC"/>
                </a:solidFill>
              </a:rPr>
              <a:t>resultSetType</a:t>
            </a:r>
            <a:r>
              <a:rPr lang="en-US" altLang="zh-CN" sz="2000" dirty="0"/>
              <a:t>, </a:t>
            </a:r>
            <a:r>
              <a:rPr lang="en-US" altLang="zh-CN" sz="2000" dirty="0" err="1"/>
              <a:t>int</a:t>
            </a:r>
            <a:r>
              <a:rPr lang="en-US" altLang="zh-CN" sz="2000" dirty="0"/>
              <a:t> </a:t>
            </a:r>
            <a:r>
              <a:rPr lang="en-US" altLang="zh-CN" sz="2000" dirty="0" err="1"/>
              <a:t>resultSetConcurrency</a:t>
            </a:r>
            <a:r>
              <a:rPr lang="en-US" altLang="zh-CN" sz="2000" dirty="0"/>
              <a:t>)</a:t>
            </a:r>
          </a:p>
          <a:p>
            <a:pPr marL="0" indent="0">
              <a:lnSpc>
                <a:spcPct val="105000"/>
              </a:lnSpc>
              <a:buNone/>
            </a:pPr>
            <a:r>
              <a:rPr lang="en-US" altLang="zh-CN" sz="2000" dirty="0"/>
              <a:t>	</a:t>
            </a:r>
            <a:r>
              <a:rPr lang="en-US" altLang="zh-CN" sz="2000" dirty="0" err="1"/>
              <a:t>createStatement</a:t>
            </a:r>
            <a:r>
              <a:rPr lang="en-US" altLang="zh-CN" sz="2000" dirty="0"/>
              <a:t>(</a:t>
            </a:r>
            <a:r>
              <a:rPr lang="en-US" altLang="zh-CN" sz="2000" b="1" dirty="0" err="1">
                <a:solidFill>
                  <a:srgbClr val="0000CC"/>
                </a:solidFill>
              </a:rPr>
              <a:t>int</a:t>
            </a:r>
            <a:r>
              <a:rPr lang="en-US" altLang="zh-CN" sz="2000" b="1" dirty="0">
                <a:solidFill>
                  <a:srgbClr val="0000CC"/>
                </a:solidFill>
              </a:rPr>
              <a:t> </a:t>
            </a:r>
            <a:r>
              <a:rPr lang="en-US" altLang="zh-CN" sz="2000" b="1" dirty="0" err="1">
                <a:solidFill>
                  <a:srgbClr val="0000CC"/>
                </a:solidFill>
              </a:rPr>
              <a:t>resultSetType</a:t>
            </a:r>
            <a:r>
              <a:rPr lang="en-US" altLang="zh-CN" sz="2000" dirty="0"/>
              <a:t>, </a:t>
            </a:r>
            <a:r>
              <a:rPr lang="en-US" altLang="zh-CN" sz="2000" dirty="0" err="1"/>
              <a:t>int</a:t>
            </a:r>
            <a:r>
              <a:rPr lang="en-US" altLang="zh-CN" sz="2000" dirty="0"/>
              <a:t> </a:t>
            </a:r>
            <a:r>
              <a:rPr lang="en-US" altLang="zh-CN" sz="2000" dirty="0" err="1"/>
              <a:t>resultSetConcurrency</a:t>
            </a:r>
            <a:r>
              <a:rPr lang="en-US" altLang="zh-CN" sz="2000" dirty="0"/>
              <a:t>, </a:t>
            </a:r>
          </a:p>
          <a:p>
            <a:pPr marL="0" indent="0">
              <a:lnSpc>
                <a:spcPct val="105000"/>
              </a:lnSpc>
              <a:buNone/>
            </a:pPr>
            <a:r>
              <a:rPr lang="en-US" altLang="zh-CN" sz="2000" dirty="0"/>
              <a:t>                                         </a:t>
            </a:r>
            <a:r>
              <a:rPr lang="en-US" altLang="zh-CN" sz="2000" dirty="0" err="1"/>
              <a:t>int</a:t>
            </a:r>
            <a:r>
              <a:rPr lang="en-US" altLang="zh-CN" sz="2000" dirty="0"/>
              <a:t> </a:t>
            </a:r>
            <a:r>
              <a:rPr lang="en-US" altLang="zh-CN" sz="2000" dirty="0" err="1"/>
              <a:t>resultSetHoldability</a:t>
            </a:r>
            <a:r>
              <a:rPr lang="en-US" altLang="zh-CN" sz="2000" dirty="0"/>
              <a:t>)</a:t>
            </a:r>
          </a:p>
          <a:p>
            <a:pPr>
              <a:lnSpc>
                <a:spcPct val="105000"/>
              </a:lnSpc>
              <a:buFont typeface="Wingdings" panose="05000000000000000000" pitchFamily="2" charset="2"/>
              <a:buChar char="Ø"/>
            </a:pPr>
            <a:endParaRPr lang="en-US" altLang="zh-CN" sz="2400" dirty="0"/>
          </a:p>
        </p:txBody>
      </p:sp>
    </p:spTree>
    <p:extLst>
      <p:ext uri="{BB962C8B-B14F-4D97-AF65-F5344CB8AC3E}">
        <p14:creationId xmlns:p14="http://schemas.microsoft.com/office/powerpoint/2010/main" val="222402736"/>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4" name="Rectangle 3"/>
          <p:cNvSpPr>
            <a:spLocks noGrp="1" noChangeArrowheads="1"/>
          </p:cNvSpPr>
          <p:nvPr>
            <p:ph type="body" idx="1"/>
          </p:nvPr>
        </p:nvSpPr>
        <p:spPr>
          <a:xfrm>
            <a:off x="467544" y="260648"/>
            <a:ext cx="8208912" cy="6336704"/>
          </a:xfrm>
          <a:noFill/>
        </p:spPr>
        <p:txBody>
          <a:bodyPr/>
          <a:lstStyle/>
          <a:p>
            <a:pPr>
              <a:lnSpc>
                <a:spcPct val="105000"/>
              </a:lnSpc>
              <a:buFont typeface="Wingdings" panose="05000000000000000000" pitchFamily="2" charset="2"/>
              <a:buChar char="u"/>
            </a:pPr>
            <a:r>
              <a:rPr lang="en-US" altLang="en-US" sz="2800" dirty="0" err="1">
                <a:solidFill>
                  <a:srgbClr val="0000CC"/>
                </a:solidFill>
              </a:rPr>
              <a:t>resultSetType</a:t>
            </a:r>
            <a:r>
              <a:rPr lang="zh-CN" altLang="en-US" sz="2800" dirty="0">
                <a:solidFill>
                  <a:srgbClr val="0000CC"/>
                </a:solidFill>
              </a:rPr>
              <a:t>的参数值</a:t>
            </a:r>
            <a:r>
              <a:rPr lang="zh-CN" altLang="en-US" sz="2800" dirty="0"/>
              <a:t>：</a:t>
            </a:r>
          </a:p>
          <a:p>
            <a:pPr>
              <a:lnSpc>
                <a:spcPct val="105000"/>
              </a:lnSpc>
              <a:buFont typeface="Wingdings" panose="05000000000000000000" pitchFamily="2" charset="2"/>
              <a:buChar char="Ø"/>
            </a:pPr>
            <a:r>
              <a:rPr lang="en-US" altLang="en-US" sz="2000" dirty="0" err="1"/>
              <a:t>ResultSet.TYPE_FORWARD_ONLY</a:t>
            </a:r>
            <a:r>
              <a:rPr lang="zh-CN" altLang="en-US" sz="2000" dirty="0"/>
              <a:t>：在</a:t>
            </a:r>
            <a:r>
              <a:rPr lang="en-US" altLang="en-US" sz="2000" dirty="0" err="1"/>
              <a:t>ResultSet</a:t>
            </a:r>
            <a:r>
              <a:rPr lang="zh-CN" altLang="en-US" sz="2000" dirty="0"/>
              <a:t>中只能先前移动游标；</a:t>
            </a:r>
            <a:endParaRPr lang="en-US" altLang="zh-CN" sz="2000" dirty="0"/>
          </a:p>
          <a:p>
            <a:pPr>
              <a:lnSpc>
                <a:spcPct val="105000"/>
              </a:lnSpc>
              <a:buFont typeface="Wingdings" panose="05000000000000000000" pitchFamily="2" charset="2"/>
              <a:buChar char="Ø"/>
            </a:pPr>
            <a:r>
              <a:rPr lang="en-US" altLang="en-US" sz="2000" dirty="0" err="1"/>
              <a:t>ResultSet.TYPE_SCROLL_INSENSITIVE</a:t>
            </a:r>
            <a:r>
              <a:rPr lang="zh-CN" altLang="en-US" sz="2000" dirty="0"/>
              <a:t>：在</a:t>
            </a:r>
            <a:r>
              <a:rPr lang="en-US" altLang="en-US" sz="2000" dirty="0" err="1"/>
              <a:t>ResultSet</a:t>
            </a:r>
            <a:r>
              <a:rPr lang="zh-CN" altLang="en-US" sz="2000" dirty="0"/>
              <a:t>中可以先前向后移动游标；</a:t>
            </a:r>
            <a:endParaRPr lang="en-US" altLang="zh-CN" sz="2000" dirty="0"/>
          </a:p>
          <a:p>
            <a:pPr>
              <a:lnSpc>
                <a:spcPct val="105000"/>
              </a:lnSpc>
              <a:buFont typeface="Wingdings" panose="05000000000000000000" pitchFamily="2" charset="2"/>
              <a:buChar char="Ø"/>
            </a:pPr>
            <a:r>
              <a:rPr lang="en-US" altLang="en-US" sz="2000" dirty="0" err="1"/>
              <a:t>ResultSet.TYPE_SCROLL_SENSITIVE</a:t>
            </a:r>
            <a:r>
              <a:rPr lang="zh-CN" altLang="en-US" sz="2000" dirty="0"/>
              <a:t>：在</a:t>
            </a:r>
            <a:r>
              <a:rPr lang="en-US" altLang="en-US" sz="2000" dirty="0" err="1"/>
              <a:t>ResultSet</a:t>
            </a:r>
            <a:r>
              <a:rPr lang="zh-CN" altLang="en-US" sz="2000" dirty="0"/>
              <a:t>中可以先前向后移动游标，同时</a:t>
            </a:r>
            <a:r>
              <a:rPr lang="en-US" altLang="en-US" sz="2000" dirty="0" err="1"/>
              <a:t>ResultSet</a:t>
            </a:r>
            <a:r>
              <a:rPr lang="zh-CN" altLang="en-US" sz="2000" dirty="0"/>
              <a:t>的值改变时，可以得到改变后的值。</a:t>
            </a:r>
          </a:p>
          <a:p>
            <a:pPr>
              <a:lnSpc>
                <a:spcPct val="105000"/>
              </a:lnSpc>
              <a:buFont typeface="Wingdings" panose="05000000000000000000" pitchFamily="2" charset="2"/>
              <a:buChar char="u"/>
            </a:pPr>
            <a:r>
              <a:rPr lang="en-US" altLang="en-US" sz="2800" dirty="0" err="1">
                <a:solidFill>
                  <a:srgbClr val="0000CC"/>
                </a:solidFill>
              </a:rPr>
              <a:t>resultSetConcurrency</a:t>
            </a:r>
            <a:r>
              <a:rPr lang="zh-CN" altLang="en-US" sz="2800" dirty="0">
                <a:solidFill>
                  <a:srgbClr val="0000CC"/>
                </a:solidFill>
              </a:rPr>
              <a:t>的参数值：</a:t>
            </a:r>
          </a:p>
          <a:p>
            <a:pPr>
              <a:lnSpc>
                <a:spcPct val="105000"/>
              </a:lnSpc>
              <a:buFont typeface="Wingdings" panose="05000000000000000000" pitchFamily="2" charset="2"/>
              <a:buChar char="Ø"/>
            </a:pPr>
            <a:r>
              <a:rPr lang="en-US" altLang="en-US" sz="2000" dirty="0" err="1"/>
              <a:t>ResultSet.CONCUR_READ_ONLY</a:t>
            </a:r>
            <a:r>
              <a:rPr lang="zh-CN" altLang="en-US" sz="2000" dirty="0"/>
              <a:t>：表示</a:t>
            </a:r>
            <a:r>
              <a:rPr lang="en-US" altLang="en-US" sz="2000" dirty="0" err="1"/>
              <a:t>ResultSet</a:t>
            </a:r>
            <a:r>
              <a:rPr lang="zh-CN" altLang="en-US" sz="2000" dirty="0"/>
              <a:t>是只读的；</a:t>
            </a:r>
            <a:endParaRPr lang="en-US" altLang="zh-CN" sz="2000" dirty="0"/>
          </a:p>
          <a:p>
            <a:pPr>
              <a:lnSpc>
                <a:spcPct val="105000"/>
              </a:lnSpc>
              <a:buFont typeface="Wingdings" panose="05000000000000000000" pitchFamily="2" charset="2"/>
              <a:buChar char="Ø"/>
            </a:pPr>
            <a:r>
              <a:rPr lang="en-US" altLang="en-US" sz="2000" dirty="0" err="1"/>
              <a:t>ResultSet.CONCUR_UPDATABLE</a:t>
            </a:r>
            <a:r>
              <a:rPr lang="zh-CN" altLang="en-US" sz="2000" dirty="0"/>
              <a:t>：表示</a:t>
            </a:r>
            <a:r>
              <a:rPr lang="en-US" altLang="en-US" sz="2000" dirty="0" err="1"/>
              <a:t>ResultSet</a:t>
            </a:r>
            <a:r>
              <a:rPr lang="zh-CN" altLang="en-US" sz="2000" dirty="0"/>
              <a:t>可以任意修改</a:t>
            </a:r>
            <a:r>
              <a:rPr lang="zh-CN" altLang="en-US" sz="2000"/>
              <a:t>，然后会更新数据库</a:t>
            </a:r>
            <a:r>
              <a:rPr lang="zh-CN" altLang="en-US" sz="2000" dirty="0"/>
              <a:t>。</a:t>
            </a:r>
          </a:p>
          <a:p>
            <a:pPr>
              <a:lnSpc>
                <a:spcPct val="105000"/>
              </a:lnSpc>
              <a:buFont typeface="Wingdings" panose="05000000000000000000" pitchFamily="2" charset="2"/>
              <a:buChar char="u"/>
            </a:pPr>
            <a:r>
              <a:rPr lang="zh-CN" altLang="en-US" sz="2800" dirty="0">
                <a:solidFill>
                  <a:srgbClr val="0000CC"/>
                </a:solidFill>
              </a:rPr>
              <a:t>其中</a:t>
            </a:r>
            <a:r>
              <a:rPr lang="en-US" altLang="en-US" sz="2800" dirty="0" err="1">
                <a:solidFill>
                  <a:srgbClr val="0000CC"/>
                </a:solidFill>
              </a:rPr>
              <a:t>resultSetHoldability</a:t>
            </a:r>
            <a:r>
              <a:rPr lang="zh-CN" altLang="en-US" sz="2800" dirty="0">
                <a:solidFill>
                  <a:srgbClr val="0000CC"/>
                </a:solidFill>
              </a:rPr>
              <a:t>的参数值：</a:t>
            </a:r>
          </a:p>
          <a:p>
            <a:pPr>
              <a:lnSpc>
                <a:spcPct val="105000"/>
              </a:lnSpc>
              <a:buFont typeface="Wingdings" panose="05000000000000000000" pitchFamily="2" charset="2"/>
              <a:buChar char="Ø"/>
            </a:pPr>
            <a:r>
              <a:rPr lang="en-US" altLang="en-US" sz="2000" dirty="0" err="1"/>
              <a:t>ResultSet.HOLD_CURSORS_OVER_COMMIT</a:t>
            </a:r>
            <a:r>
              <a:rPr lang="zh-CN" altLang="en-US" sz="2000" dirty="0"/>
              <a:t>：表示修改提交时，不关闭</a:t>
            </a:r>
            <a:r>
              <a:rPr lang="en-US" altLang="en-US" sz="2000" dirty="0" err="1"/>
              <a:t>ResultSet</a:t>
            </a:r>
            <a:r>
              <a:rPr lang="zh-CN" altLang="en-US" sz="2000" dirty="0"/>
              <a:t>的游标；</a:t>
            </a:r>
          </a:p>
          <a:p>
            <a:pPr>
              <a:lnSpc>
                <a:spcPct val="105000"/>
              </a:lnSpc>
              <a:buFont typeface="Wingdings" panose="05000000000000000000" pitchFamily="2" charset="2"/>
              <a:buChar char="Ø"/>
            </a:pPr>
            <a:r>
              <a:rPr lang="en-US" altLang="en-US" sz="2000" dirty="0" err="1"/>
              <a:t>ResultSet.CLOSE_CURSORS_AT_COMMIT</a:t>
            </a:r>
            <a:r>
              <a:rPr lang="zh-CN" altLang="en-US" sz="2000" dirty="0"/>
              <a:t>：表示修改提交时，关闭</a:t>
            </a:r>
            <a:r>
              <a:rPr lang="en-US" altLang="en-US" sz="2000" dirty="0" err="1"/>
              <a:t>ResultSet</a:t>
            </a:r>
            <a:r>
              <a:rPr lang="zh-CN" altLang="en-US" sz="2000" dirty="0"/>
              <a:t>的游标。</a:t>
            </a:r>
            <a:endParaRPr lang="en-US" altLang="zh-CN" sz="2000" dirty="0"/>
          </a:p>
        </p:txBody>
      </p:sp>
    </p:spTree>
    <p:extLst>
      <p:ext uri="{BB962C8B-B14F-4D97-AF65-F5344CB8AC3E}">
        <p14:creationId xmlns:p14="http://schemas.microsoft.com/office/powerpoint/2010/main" val="908866498"/>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DEAC91A1-39E6-4A8A-A5E7-BAD814CD00CC}"/>
              </a:ext>
            </a:extLst>
          </p:cNvPr>
          <p:cNvSpPr txBox="1"/>
          <p:nvPr/>
        </p:nvSpPr>
        <p:spPr>
          <a:xfrm>
            <a:off x="2483768" y="0"/>
            <a:ext cx="4176464"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400" b="1">
                <a:solidFill>
                  <a:srgbClr val="0070C0"/>
                </a:solidFill>
                <a:effectLst>
                  <a:outerShdw blurRad="38100" dist="38100" dir="2700000" algn="tl">
                    <a:srgbClr val="000000">
                      <a:alpha val="43137"/>
                    </a:srgbClr>
                  </a:outerShdw>
                </a:effectLst>
              </a:rPr>
              <a:t>ResultSet</a:t>
            </a:r>
            <a:r>
              <a:rPr lang="zh-CN" altLang="en-US" sz="2400" b="1">
                <a:solidFill>
                  <a:srgbClr val="0070C0"/>
                </a:solidFill>
                <a:effectLst>
                  <a:outerShdw blurRad="38100" dist="38100" dir="2700000" algn="tl">
                    <a:srgbClr val="000000">
                      <a:alpha val="43137"/>
                    </a:srgbClr>
                  </a:outerShdw>
                </a:effectLst>
              </a:rPr>
              <a:t>接口的常用方法</a:t>
            </a:r>
          </a:p>
        </p:txBody>
      </p:sp>
      <p:pic>
        <p:nvPicPr>
          <p:cNvPr id="3" name="图片 2">
            <a:extLst>
              <a:ext uri="{FF2B5EF4-FFF2-40B4-BE49-F238E27FC236}">
                <a16:creationId xmlns:a16="http://schemas.microsoft.com/office/drawing/2014/main" id="{28D10D8A-0C4E-4EA0-B0C9-1D04EE416409}"/>
              </a:ext>
            </a:extLst>
          </p:cNvPr>
          <p:cNvPicPr>
            <a:picLocks noChangeAspect="1"/>
          </p:cNvPicPr>
          <p:nvPr/>
        </p:nvPicPr>
        <p:blipFill>
          <a:blip r:embed="rId3"/>
          <a:stretch>
            <a:fillRect/>
          </a:stretch>
        </p:blipFill>
        <p:spPr>
          <a:xfrm>
            <a:off x="0" y="404664"/>
            <a:ext cx="9144000" cy="6464338"/>
          </a:xfrm>
          <a:prstGeom prst="rect">
            <a:avLst/>
          </a:prstGeom>
        </p:spPr>
      </p:pic>
    </p:spTree>
    <p:extLst>
      <p:ext uri="{BB962C8B-B14F-4D97-AF65-F5344CB8AC3E}">
        <p14:creationId xmlns:p14="http://schemas.microsoft.com/office/powerpoint/2010/main" val="819447821"/>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946E0341-18D4-40E9-ADFB-6C1556ABCF14}"/>
              </a:ext>
            </a:extLst>
          </p:cNvPr>
          <p:cNvSpPr/>
          <p:nvPr/>
        </p:nvSpPr>
        <p:spPr>
          <a:xfrm>
            <a:off x="125760" y="109197"/>
            <a:ext cx="8892480" cy="6740307"/>
          </a:xfrm>
          <a:prstGeom prst="rect">
            <a:avLst/>
          </a:prstGeom>
        </p:spPr>
        <p:txBody>
          <a:bodyPr wrap="square">
            <a:spAutoFit/>
          </a:bodyPr>
          <a:lstStyle/>
          <a:p>
            <a:r>
              <a:rPr lang="fr-FR" altLang="zh-CN" b="1">
                <a:solidFill>
                  <a:srgbClr val="0000CC"/>
                </a:solidFill>
              </a:rPr>
              <a:t>import java.sql.*;</a:t>
            </a:r>
          </a:p>
          <a:p>
            <a:r>
              <a:rPr lang="fr-FR" altLang="zh-CN"/>
              <a:t>public class </a:t>
            </a:r>
            <a:r>
              <a:rPr lang="en-US" altLang="zh-CN"/>
              <a:t>HelloDB</a:t>
            </a:r>
            <a:endParaRPr lang="fr-FR" altLang="zh-CN"/>
          </a:p>
          <a:p>
            <a:r>
              <a:rPr lang="fr-FR" altLang="zh-CN"/>
              <a:t>{</a:t>
            </a:r>
          </a:p>
          <a:p>
            <a:r>
              <a:rPr lang="fr-FR" altLang="zh-CN"/>
              <a:t>    private static String driver="com.mysql.jdbc.Driver";</a:t>
            </a:r>
          </a:p>
          <a:p>
            <a:r>
              <a:rPr lang="fr-FR" altLang="zh-CN"/>
              <a:t>    private static String url="jdbc:mysql://localhost/StudentScore?useSSL=false";</a:t>
            </a:r>
          </a:p>
          <a:p>
            <a:r>
              <a:rPr lang="fr-FR" altLang="zh-CN"/>
              <a:t>    private static String user="root";</a:t>
            </a:r>
          </a:p>
          <a:p>
            <a:r>
              <a:rPr lang="fr-FR" altLang="zh-CN"/>
              <a:t>    private static String password="";  </a:t>
            </a:r>
          </a:p>
          <a:p>
            <a:endParaRPr lang="fr-FR" altLang="zh-CN"/>
          </a:p>
          <a:p>
            <a:r>
              <a:rPr lang="fr-FR" altLang="zh-CN"/>
              <a:t>    public static void main(String[] args) {</a:t>
            </a:r>
          </a:p>
          <a:p>
            <a:r>
              <a:rPr lang="fr-FR" altLang="zh-CN"/>
              <a:t>        String sql="SELECT sNo,sName, age FROM "+"Student WHERE dept=‘</a:t>
            </a:r>
            <a:r>
              <a:rPr lang="zh-CN" altLang="en-US"/>
              <a:t>数媒</a:t>
            </a:r>
            <a:r>
              <a:rPr lang="en-US" altLang="zh-CN"/>
              <a:t>'";</a:t>
            </a:r>
          </a:p>
          <a:p>
            <a:r>
              <a:rPr lang="en-US" altLang="zh-CN"/>
              <a:t>        </a:t>
            </a:r>
            <a:r>
              <a:rPr lang="fr-FR" altLang="zh-CN">
                <a:highlight>
                  <a:srgbClr val="00FFFF"/>
                </a:highlight>
              </a:rPr>
              <a:t>try(</a:t>
            </a:r>
            <a:r>
              <a:rPr lang="fr-FR" altLang="zh-CN" b="1">
                <a:solidFill>
                  <a:srgbClr val="0000CC"/>
                </a:solidFill>
                <a:highlight>
                  <a:srgbClr val="00FFFF"/>
                </a:highlight>
              </a:rPr>
              <a:t>Connection conn=DriverManager.getConnection(url,user,password);</a:t>
            </a:r>
          </a:p>
          <a:p>
            <a:r>
              <a:rPr lang="fr-FR" altLang="zh-CN"/>
              <a:t>             </a:t>
            </a:r>
            <a:r>
              <a:rPr lang="fr-FR" altLang="zh-CN" b="1">
                <a:solidFill>
                  <a:srgbClr val="0000CC"/>
                </a:solidFill>
                <a:highlight>
                  <a:srgbClr val="00FFFF"/>
                </a:highlight>
              </a:rPr>
              <a:t>Statement stmt=conn.createStatement();</a:t>
            </a:r>
          </a:p>
          <a:p>
            <a:r>
              <a:rPr lang="fr-FR" altLang="zh-CN" b="1">
                <a:solidFill>
                  <a:srgbClr val="0000CC"/>
                </a:solidFill>
              </a:rPr>
              <a:t>             </a:t>
            </a:r>
            <a:r>
              <a:rPr lang="fr-FR" altLang="zh-CN" b="1">
                <a:solidFill>
                  <a:srgbClr val="0000CC"/>
                </a:solidFill>
                <a:highlight>
                  <a:srgbClr val="00FFFF"/>
                </a:highlight>
              </a:rPr>
              <a:t>ResultSet rs=stmt.executeQuery(sql);)</a:t>
            </a:r>
            <a:r>
              <a:rPr lang="fr-FR" altLang="zh-CN" b="1">
                <a:solidFill>
                  <a:srgbClr val="0000CC"/>
                </a:solidFill>
              </a:rPr>
              <a:t> </a:t>
            </a:r>
          </a:p>
          <a:p>
            <a:r>
              <a:rPr lang="fr-FR" altLang="zh-CN"/>
              <a:t>        {</a:t>
            </a:r>
          </a:p>
          <a:p>
            <a:r>
              <a:rPr lang="fr-FR" altLang="zh-CN"/>
              <a:t>            </a:t>
            </a:r>
            <a:r>
              <a:rPr lang="fr-FR" altLang="zh-CN" b="1">
                <a:solidFill>
                  <a:srgbClr val="0000CC"/>
                </a:solidFill>
              </a:rPr>
              <a:t>Class.forName(driver);</a:t>
            </a:r>
          </a:p>
          <a:p>
            <a:r>
              <a:rPr lang="fr-FR" altLang="zh-CN"/>
              <a:t>            while(</a:t>
            </a:r>
            <a:r>
              <a:rPr lang="fr-FR" altLang="zh-CN" b="1">
                <a:solidFill>
                  <a:srgbClr val="0000CC"/>
                </a:solidFill>
              </a:rPr>
              <a:t>rs.next()</a:t>
            </a:r>
            <a:r>
              <a:rPr lang="fr-FR" altLang="zh-CN"/>
              <a:t>) {</a:t>
            </a:r>
          </a:p>
          <a:p>
            <a:r>
              <a:rPr lang="fr-FR" altLang="zh-CN"/>
              <a:t>                String no=rs.getString("sNo");</a:t>
            </a:r>
          </a:p>
          <a:p>
            <a:r>
              <a:rPr lang="fr-FR" altLang="zh-CN"/>
              <a:t>                String name=rs.getString("sName");</a:t>
            </a:r>
          </a:p>
          <a:p>
            <a:r>
              <a:rPr lang="fr-FR" altLang="zh-CN"/>
              <a:t>                int age=rs.getInt("age"); </a:t>
            </a:r>
          </a:p>
          <a:p>
            <a:r>
              <a:rPr lang="fr-FR" altLang="zh-CN"/>
              <a:t>                System.out.println(no+"  "+name+"  "+age);</a:t>
            </a:r>
          </a:p>
          <a:p>
            <a:r>
              <a:rPr lang="fr-FR" altLang="zh-CN"/>
              <a:t>            }</a:t>
            </a:r>
          </a:p>
          <a:p>
            <a:r>
              <a:rPr lang="fr-FR" altLang="zh-CN"/>
              <a:t>        } catch(Exception e) {  e.printStackTrace();  }</a:t>
            </a:r>
          </a:p>
          <a:p>
            <a:r>
              <a:rPr lang="fr-FR" altLang="zh-CN"/>
              <a:t>    }</a:t>
            </a:r>
          </a:p>
          <a:p>
            <a:r>
              <a:rPr lang="fr-FR" altLang="zh-CN"/>
              <a:t>}</a:t>
            </a:r>
          </a:p>
        </p:txBody>
      </p:sp>
    </p:spTree>
    <p:extLst>
      <p:ext uri="{BB962C8B-B14F-4D97-AF65-F5344CB8AC3E}">
        <p14:creationId xmlns:p14="http://schemas.microsoft.com/office/powerpoint/2010/main" val="3632488496"/>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2"/>
          <p:cNvSpPr>
            <a:spLocks noGrp="1" noChangeArrowheads="1"/>
          </p:cNvSpPr>
          <p:nvPr>
            <p:ph type="title"/>
          </p:nvPr>
        </p:nvSpPr>
        <p:spPr>
          <a:xfrm>
            <a:off x="881844" y="548680"/>
            <a:ext cx="7380312" cy="838200"/>
          </a:xfrm>
        </p:spPr>
        <p:txBody>
          <a:bodyPr/>
          <a:lstStyle/>
          <a:p>
            <a:r>
              <a:rPr lang="en-US" altLang="zh-CN" sz="4000" b="1">
                <a:solidFill>
                  <a:schemeClr val="tx1"/>
                </a:solidFill>
                <a:latin typeface="+mn-lt"/>
                <a:ea typeface="+mn-ea"/>
              </a:rPr>
              <a:t>3.3 </a:t>
            </a:r>
            <a:r>
              <a:rPr lang="zh-CN" altLang="en-US" sz="4000" b="1">
                <a:solidFill>
                  <a:schemeClr val="tx1"/>
                </a:solidFill>
                <a:latin typeface="+mn-lt"/>
                <a:ea typeface="+mn-ea"/>
              </a:rPr>
              <a:t>动态</a:t>
            </a:r>
            <a:r>
              <a:rPr lang="en-US" altLang="zh-CN" sz="4000" b="1">
                <a:solidFill>
                  <a:schemeClr val="tx1"/>
                </a:solidFill>
                <a:latin typeface="+mn-lt"/>
                <a:ea typeface="+mn-ea"/>
              </a:rPr>
              <a:t>SQL</a:t>
            </a:r>
            <a:r>
              <a:rPr lang="zh-CN" altLang="en-US" sz="4000" b="1">
                <a:solidFill>
                  <a:schemeClr val="tx1"/>
                </a:solidFill>
                <a:latin typeface="+mn-lt"/>
                <a:ea typeface="+mn-ea"/>
              </a:rPr>
              <a:t>语句和存储过程</a:t>
            </a:r>
          </a:p>
        </p:txBody>
      </p:sp>
      <p:sp>
        <p:nvSpPr>
          <p:cNvPr id="10244" name="Rectangle 3"/>
          <p:cNvSpPr>
            <a:spLocks noGrp="1" noChangeArrowheads="1"/>
          </p:cNvSpPr>
          <p:nvPr>
            <p:ph type="body" idx="1"/>
          </p:nvPr>
        </p:nvSpPr>
        <p:spPr>
          <a:xfrm>
            <a:off x="791580" y="2060848"/>
            <a:ext cx="7560840" cy="3960440"/>
          </a:xfrm>
          <a:noFill/>
        </p:spPr>
        <p:txBody>
          <a:bodyPr/>
          <a:lstStyle/>
          <a:p>
            <a:pPr marL="0" indent="0">
              <a:lnSpc>
                <a:spcPct val="105000"/>
              </a:lnSpc>
              <a:buNone/>
            </a:pPr>
            <a:r>
              <a:rPr lang="en-US" altLang="en-US" sz="2800"/>
              <a:t>★</a:t>
            </a:r>
            <a:r>
              <a:rPr lang="en-US" altLang="zh-CN" sz="2800"/>
              <a:t>PreparedStatement</a:t>
            </a:r>
            <a:r>
              <a:rPr lang="zh-CN" altLang="en-US" sz="2800"/>
              <a:t>是处理预编译语句的一个接口，其特点是可以执行动态的</a:t>
            </a:r>
            <a:r>
              <a:rPr lang="en-US" altLang="zh-CN" sz="2800"/>
              <a:t>SQL</a:t>
            </a:r>
            <a:r>
              <a:rPr lang="zh-CN" altLang="en-US" sz="2800"/>
              <a:t>语句。</a:t>
            </a:r>
            <a:endParaRPr lang="en-US" altLang="zh-CN" sz="2800"/>
          </a:p>
          <a:p>
            <a:pPr marL="0" indent="0">
              <a:lnSpc>
                <a:spcPct val="105000"/>
              </a:lnSpc>
              <a:buNone/>
            </a:pPr>
            <a:endParaRPr lang="en-US" altLang="zh-CN" sz="2000"/>
          </a:p>
          <a:p>
            <a:pPr>
              <a:lnSpc>
                <a:spcPct val="105000"/>
              </a:lnSpc>
              <a:buFont typeface="Wingdings" panose="05000000000000000000" pitchFamily="2" charset="2"/>
              <a:buChar char="Ø"/>
            </a:pPr>
            <a:r>
              <a:rPr lang="zh-CN" altLang="en-US" sz="2400">
                <a:solidFill>
                  <a:srgbClr val="FF0000"/>
                </a:solidFill>
                <a:effectLst>
                  <a:outerShdw blurRad="38100" dist="38100" dir="2700000" algn="tl">
                    <a:srgbClr val="000000">
                      <a:alpha val="43137"/>
                    </a:srgbClr>
                  </a:outerShdw>
                </a:effectLst>
              </a:rPr>
              <a:t>预编译机制</a:t>
            </a:r>
            <a:r>
              <a:rPr lang="zh-CN" altLang="en-US" sz="2400"/>
              <a:t>：</a:t>
            </a:r>
            <a:r>
              <a:rPr lang="en-US" altLang="zh-CN" sz="2400"/>
              <a:t>DMBS</a:t>
            </a:r>
            <a:r>
              <a:rPr lang="zh-CN" altLang="en-US" sz="2400"/>
              <a:t>预先将</a:t>
            </a:r>
            <a:r>
              <a:rPr lang="en-US" altLang="zh-CN" sz="2400"/>
              <a:t>SQL</a:t>
            </a:r>
            <a:r>
              <a:rPr lang="zh-CN" altLang="en-US" sz="2400"/>
              <a:t>语句编译成</a:t>
            </a:r>
            <a:r>
              <a:rPr lang="zh-CN" altLang="en-US" sz="2400">
                <a:solidFill>
                  <a:srgbClr val="0000CC"/>
                </a:solidFill>
              </a:rPr>
              <a:t>带参数的内部指令</a:t>
            </a:r>
            <a:r>
              <a:rPr lang="zh-CN" altLang="en-US" sz="2400"/>
              <a:t>，并保存在</a:t>
            </a:r>
            <a:r>
              <a:rPr lang="en-US" altLang="zh-CN" sz="2400"/>
              <a:t>PreparedStatement</a:t>
            </a:r>
            <a:r>
              <a:rPr lang="zh-CN" altLang="en-US" sz="2400"/>
              <a:t>接口的对象中。以后执行该</a:t>
            </a:r>
            <a:r>
              <a:rPr lang="en-US" altLang="zh-CN" sz="2400"/>
              <a:t>SQL</a:t>
            </a:r>
            <a:r>
              <a:rPr lang="zh-CN" altLang="en-US" sz="2400"/>
              <a:t>语句时，只需修改对象中的参数值，在有</a:t>
            </a:r>
            <a:r>
              <a:rPr lang="en-US" altLang="zh-CN" sz="2400"/>
              <a:t>DBMS</a:t>
            </a:r>
            <a:r>
              <a:rPr lang="zh-CN" altLang="en-US" sz="2400"/>
              <a:t>直接修改内部指令并执行，从而提高程序的运行效率。</a:t>
            </a:r>
            <a:endParaRPr lang="en-US" altLang="zh-CN" sz="2400"/>
          </a:p>
        </p:txBody>
      </p:sp>
    </p:spTree>
    <p:extLst>
      <p:ext uri="{BB962C8B-B14F-4D97-AF65-F5344CB8AC3E}">
        <p14:creationId xmlns:p14="http://schemas.microsoft.com/office/powerpoint/2010/main" val="1807737208"/>
      </p:ext>
    </p:extLst>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a:extLst>
              <a:ext uri="{FF2B5EF4-FFF2-40B4-BE49-F238E27FC236}">
                <a16:creationId xmlns:a16="http://schemas.microsoft.com/office/drawing/2014/main" id="{DEAC91A1-39E6-4A8A-A5E7-BAD814CD00CC}"/>
              </a:ext>
            </a:extLst>
          </p:cNvPr>
          <p:cNvSpPr txBox="1"/>
          <p:nvPr/>
        </p:nvSpPr>
        <p:spPr>
          <a:xfrm>
            <a:off x="1835696" y="980728"/>
            <a:ext cx="5472608" cy="461665"/>
          </a:xfrm>
          <a:prstGeom prst="rect">
            <a:avLst/>
          </a:prstGeom>
          <a:noFill/>
        </p:spPr>
        <p:txBody>
          <a:bodyPr wrap="square" rtlCol="0">
            <a:spAutoFit/>
          </a:bodyPr>
          <a:lstStyle/>
          <a:p>
            <a:pPr marL="285750" indent="-285750">
              <a:buFont typeface="Wingdings" panose="05000000000000000000" pitchFamily="2" charset="2"/>
              <a:buChar char="Ø"/>
            </a:pPr>
            <a:r>
              <a:rPr lang="en-US" altLang="zh-CN" sz="2400" b="1">
                <a:solidFill>
                  <a:srgbClr val="0070C0"/>
                </a:solidFill>
                <a:effectLst>
                  <a:outerShdw blurRad="38100" dist="38100" dir="2700000" algn="tl">
                    <a:srgbClr val="000000">
                      <a:alpha val="43137"/>
                    </a:srgbClr>
                  </a:outerShdw>
                </a:effectLst>
              </a:rPr>
              <a:t>PreparedStatement</a:t>
            </a:r>
            <a:r>
              <a:rPr lang="zh-CN" altLang="en-US" sz="2400" b="1">
                <a:solidFill>
                  <a:srgbClr val="0070C0"/>
                </a:solidFill>
                <a:effectLst>
                  <a:outerShdw blurRad="38100" dist="38100" dir="2700000" algn="tl">
                    <a:srgbClr val="000000">
                      <a:alpha val="43137"/>
                    </a:srgbClr>
                  </a:outerShdw>
                </a:effectLst>
              </a:rPr>
              <a:t>接口的常用方法</a:t>
            </a:r>
          </a:p>
        </p:txBody>
      </p:sp>
      <p:pic>
        <p:nvPicPr>
          <p:cNvPr id="2" name="图片 1">
            <a:extLst>
              <a:ext uri="{FF2B5EF4-FFF2-40B4-BE49-F238E27FC236}">
                <a16:creationId xmlns:a16="http://schemas.microsoft.com/office/drawing/2014/main" id="{E9BFF996-FF11-4F52-8559-F0E71A2ED342}"/>
              </a:ext>
            </a:extLst>
          </p:cNvPr>
          <p:cNvPicPr>
            <a:picLocks noChangeAspect="1"/>
          </p:cNvPicPr>
          <p:nvPr/>
        </p:nvPicPr>
        <p:blipFill>
          <a:blip r:embed="rId3"/>
          <a:stretch>
            <a:fillRect/>
          </a:stretch>
        </p:blipFill>
        <p:spPr>
          <a:xfrm>
            <a:off x="0" y="2132856"/>
            <a:ext cx="9144000" cy="3274352"/>
          </a:xfrm>
          <a:prstGeom prst="rect">
            <a:avLst/>
          </a:prstGeom>
        </p:spPr>
      </p:pic>
    </p:spTree>
    <p:extLst>
      <p:ext uri="{BB962C8B-B14F-4D97-AF65-F5344CB8AC3E}">
        <p14:creationId xmlns:p14="http://schemas.microsoft.com/office/powerpoint/2010/main" val="14409733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a:extLst>
              <a:ext uri="{FF2B5EF4-FFF2-40B4-BE49-F238E27FC236}">
                <a16:creationId xmlns:a16="http://schemas.microsoft.com/office/drawing/2014/main" id="{120582CF-A2C8-4382-83BC-9EDAF7CFF1A3}"/>
              </a:ext>
            </a:extLst>
          </p:cNvPr>
          <p:cNvSpPr>
            <a:spLocks noGrp="1" noChangeArrowheads="1"/>
          </p:cNvSpPr>
          <p:nvPr>
            <p:ph type="title"/>
          </p:nvPr>
        </p:nvSpPr>
        <p:spPr/>
        <p:txBody>
          <a:bodyPr/>
          <a:lstStyle/>
          <a:p>
            <a:pPr eaLnBrk="1" hangingPunct="1"/>
            <a:r>
              <a:rPr lang="en-US" altLang="zh-CN" sz="3200" b="1"/>
              <a:t>2.2 </a:t>
            </a:r>
            <a:r>
              <a:rPr lang="zh-CN" altLang="en-US" sz="3200" b="1"/>
              <a:t>节点流和处理流</a:t>
            </a:r>
          </a:p>
        </p:txBody>
      </p:sp>
      <p:pic>
        <p:nvPicPr>
          <p:cNvPr id="9219" name="图片 3">
            <a:extLst>
              <a:ext uri="{FF2B5EF4-FFF2-40B4-BE49-F238E27FC236}">
                <a16:creationId xmlns:a16="http://schemas.microsoft.com/office/drawing/2014/main" id="{AC4CE3DB-51BE-4EF0-AE6C-7EE2E321C37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836738"/>
            <a:ext cx="9144000" cy="3184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946E0341-18D4-40E9-ADFB-6C1556ABCF14}"/>
              </a:ext>
            </a:extLst>
          </p:cNvPr>
          <p:cNvSpPr/>
          <p:nvPr/>
        </p:nvSpPr>
        <p:spPr>
          <a:xfrm>
            <a:off x="611560" y="117693"/>
            <a:ext cx="7727224" cy="6740307"/>
          </a:xfrm>
          <a:prstGeom prst="rect">
            <a:avLst/>
          </a:prstGeom>
        </p:spPr>
        <p:txBody>
          <a:bodyPr wrap="square">
            <a:spAutoFit/>
          </a:bodyPr>
          <a:lstStyle/>
          <a:p>
            <a:r>
              <a:rPr lang="fr-FR" altLang="zh-CN"/>
              <a:t>import java.sql.*;</a:t>
            </a:r>
          </a:p>
          <a:p>
            <a:r>
              <a:rPr lang="fr-FR" altLang="zh-CN"/>
              <a:t>public class </a:t>
            </a:r>
            <a:r>
              <a:rPr lang="en-US" altLang="zh-CN"/>
              <a:t>HelloDB </a:t>
            </a:r>
            <a:r>
              <a:rPr lang="fr-FR" altLang="zh-CN"/>
              <a:t>{</a:t>
            </a:r>
          </a:p>
          <a:p>
            <a:r>
              <a:rPr lang="fr-FR" altLang="zh-CN"/>
              <a:t>    </a:t>
            </a:r>
            <a:r>
              <a:rPr lang="fr-FR" altLang="zh-CN" b="1">
                <a:solidFill>
                  <a:srgbClr val="0000CC"/>
                </a:solidFill>
              </a:rPr>
              <a:t>//String driver</a:t>
            </a:r>
            <a:r>
              <a:rPr lang="en-US" altLang="zh-CN" b="1">
                <a:solidFill>
                  <a:srgbClr val="0000CC"/>
                </a:solidFill>
              </a:rPr>
              <a:t>,</a:t>
            </a:r>
            <a:r>
              <a:rPr lang="zh-CN" altLang="en-US" b="1">
                <a:solidFill>
                  <a:srgbClr val="0000CC"/>
                </a:solidFill>
              </a:rPr>
              <a:t> </a:t>
            </a:r>
            <a:r>
              <a:rPr lang="en-US" altLang="zh-CN" b="1">
                <a:solidFill>
                  <a:srgbClr val="0000CC"/>
                </a:solidFill>
              </a:rPr>
              <a:t>url,</a:t>
            </a:r>
            <a:r>
              <a:rPr lang="zh-CN" altLang="en-US" b="1">
                <a:solidFill>
                  <a:srgbClr val="0000CC"/>
                </a:solidFill>
              </a:rPr>
              <a:t> </a:t>
            </a:r>
            <a:r>
              <a:rPr lang="en-US" altLang="zh-CN" b="1">
                <a:solidFill>
                  <a:srgbClr val="0000CC"/>
                </a:solidFill>
              </a:rPr>
              <a:t>user, password</a:t>
            </a:r>
            <a:r>
              <a:rPr lang="zh-CN" altLang="en-US" b="1">
                <a:solidFill>
                  <a:srgbClr val="0000CC"/>
                </a:solidFill>
              </a:rPr>
              <a:t>的值与上例相同</a:t>
            </a:r>
            <a:endParaRPr lang="fr-FR" altLang="zh-CN" b="1">
              <a:solidFill>
                <a:srgbClr val="0000CC"/>
              </a:solidFill>
            </a:endParaRPr>
          </a:p>
          <a:p>
            <a:r>
              <a:rPr lang="fr-FR" altLang="zh-CN"/>
              <a:t>    public static void main(String[] args) {</a:t>
            </a:r>
          </a:p>
          <a:p>
            <a:r>
              <a:rPr lang="fr-FR" altLang="zh-CN"/>
              <a:t>        Connection conn=null;</a:t>
            </a:r>
          </a:p>
          <a:p>
            <a:r>
              <a:rPr lang="fr-FR" altLang="zh-CN"/>
              <a:t>        PreparedStatement ps=null;</a:t>
            </a:r>
          </a:p>
          <a:p>
            <a:r>
              <a:rPr lang="fr-FR" altLang="zh-CN"/>
              <a:t>        ResultSet rs=null;</a:t>
            </a:r>
          </a:p>
          <a:p>
            <a:r>
              <a:rPr lang="fr-FR" altLang="zh-CN"/>
              <a:t>        </a:t>
            </a:r>
            <a:r>
              <a:rPr lang="fr-FR" altLang="zh-CN" b="1">
                <a:solidFill>
                  <a:srgbClr val="0000CC"/>
                </a:solidFill>
              </a:rPr>
              <a:t>String selectSql="SELECT * FROM Student WHERE dept=?";</a:t>
            </a:r>
          </a:p>
          <a:p>
            <a:r>
              <a:rPr lang="fr-FR" altLang="zh-CN"/>
              <a:t>        try {</a:t>
            </a:r>
          </a:p>
          <a:p>
            <a:r>
              <a:rPr lang="fr-FR" altLang="zh-CN"/>
              <a:t>            </a:t>
            </a:r>
            <a:r>
              <a:rPr lang="fr-FR" altLang="zh-CN" b="1">
                <a:solidFill>
                  <a:srgbClr val="0000CC"/>
                </a:solidFill>
              </a:rPr>
              <a:t>Class.forName(driver);	</a:t>
            </a:r>
          </a:p>
          <a:p>
            <a:r>
              <a:rPr lang="fr-FR" altLang="zh-CN" b="1">
                <a:solidFill>
                  <a:srgbClr val="0000CC"/>
                </a:solidFill>
              </a:rPr>
              <a:t>            conn=DriverManager.getConnection(url,user,password);</a:t>
            </a:r>
          </a:p>
          <a:p>
            <a:r>
              <a:rPr lang="fr-FR" altLang="zh-CN" b="1">
                <a:solidFill>
                  <a:srgbClr val="0000CC"/>
                </a:solidFill>
              </a:rPr>
              <a:t>            ps=conn.prepareStatement(selectSql);</a:t>
            </a:r>
          </a:p>
          <a:p>
            <a:r>
              <a:rPr lang="fr-FR" altLang="zh-CN" b="1">
                <a:solidFill>
                  <a:srgbClr val="0000CC"/>
                </a:solidFill>
              </a:rPr>
              <a:t>            ps.setString(1, “</a:t>
            </a:r>
            <a:r>
              <a:rPr lang="zh-CN" altLang="en-US" b="1">
                <a:solidFill>
                  <a:srgbClr val="0000CC"/>
                </a:solidFill>
              </a:rPr>
              <a:t>数媒</a:t>
            </a:r>
            <a:r>
              <a:rPr lang="en-US" altLang="zh-CN" b="1">
                <a:solidFill>
                  <a:srgbClr val="0000CC"/>
                </a:solidFill>
              </a:rPr>
              <a:t>");</a:t>
            </a:r>
          </a:p>
          <a:p>
            <a:r>
              <a:rPr lang="en-US" altLang="zh-CN" b="1">
                <a:solidFill>
                  <a:srgbClr val="0000CC"/>
                </a:solidFill>
              </a:rPr>
              <a:t>            </a:t>
            </a:r>
            <a:r>
              <a:rPr lang="fr-FR" altLang="zh-CN" b="1">
                <a:solidFill>
                  <a:srgbClr val="0000CC"/>
                </a:solidFill>
              </a:rPr>
              <a:t>rs=ps.executeQuery();</a:t>
            </a:r>
          </a:p>
          <a:p>
            <a:r>
              <a:rPr lang="fr-FR" altLang="zh-CN"/>
              <a:t>            while(</a:t>
            </a:r>
            <a:r>
              <a:rPr lang="fr-FR" altLang="zh-CN" b="1">
                <a:solidFill>
                  <a:srgbClr val="0000CC"/>
                </a:solidFill>
              </a:rPr>
              <a:t>rs.next()</a:t>
            </a:r>
            <a:r>
              <a:rPr lang="fr-FR" altLang="zh-CN"/>
              <a:t>) {</a:t>
            </a:r>
          </a:p>
          <a:p>
            <a:r>
              <a:rPr lang="fr-FR" altLang="zh-CN"/>
              <a:t>                String no=rs.getString("sNo");</a:t>
            </a:r>
          </a:p>
          <a:p>
            <a:r>
              <a:rPr lang="fr-FR" altLang="zh-CN"/>
              <a:t>                String name=rs.getString("sName");</a:t>
            </a:r>
          </a:p>
          <a:p>
            <a:r>
              <a:rPr lang="fr-FR" altLang="zh-CN"/>
              <a:t>                int age=rs.getInt("age");</a:t>
            </a:r>
          </a:p>
          <a:p>
            <a:r>
              <a:rPr lang="fr-FR" altLang="zh-CN"/>
              <a:t>                String dept=rs.getString("dept");</a:t>
            </a:r>
          </a:p>
          <a:p>
            <a:r>
              <a:rPr lang="fr-FR" altLang="zh-CN"/>
              <a:t>            }</a:t>
            </a:r>
          </a:p>
          <a:p>
            <a:r>
              <a:rPr lang="fr-FR" altLang="zh-CN"/>
              <a:t>        } catch(Exception e) {  e.printStackTrace();  }</a:t>
            </a:r>
          </a:p>
          <a:p>
            <a:r>
              <a:rPr lang="fr-FR" altLang="zh-CN"/>
              <a:t>        finally </a:t>
            </a:r>
            <a:r>
              <a:rPr lang="en-US" altLang="zh-CN"/>
              <a:t>{  //</a:t>
            </a:r>
            <a:r>
              <a:rPr lang="zh-CN" altLang="en-US"/>
              <a:t>关闭数据库连接  </a:t>
            </a:r>
            <a:r>
              <a:rPr lang="en-US" altLang="zh-CN"/>
              <a:t>}</a:t>
            </a:r>
            <a:endParaRPr lang="fr-FR" altLang="zh-CN"/>
          </a:p>
          <a:p>
            <a:r>
              <a:rPr lang="fr-FR" altLang="zh-CN"/>
              <a:t>    }</a:t>
            </a:r>
          </a:p>
          <a:p>
            <a:r>
              <a:rPr lang="fr-FR" altLang="zh-CN"/>
              <a:t>}      </a:t>
            </a:r>
          </a:p>
        </p:txBody>
      </p:sp>
      <p:sp>
        <p:nvSpPr>
          <p:cNvPr id="2" name="矩形 1">
            <a:extLst>
              <a:ext uri="{FF2B5EF4-FFF2-40B4-BE49-F238E27FC236}">
                <a16:creationId xmlns:a16="http://schemas.microsoft.com/office/drawing/2014/main" id="{CB4AF1DD-7D5E-4D8D-BAE4-69B4FD7717F5}"/>
              </a:ext>
            </a:extLst>
          </p:cNvPr>
          <p:cNvSpPr/>
          <p:nvPr/>
        </p:nvSpPr>
        <p:spPr>
          <a:xfrm>
            <a:off x="1209992" y="3186980"/>
            <a:ext cx="4752528" cy="864096"/>
          </a:xfrm>
          <a:prstGeom prst="rect">
            <a:avLst/>
          </a:prstGeom>
          <a:noFill/>
          <a:ln w="254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78B0F369-22E0-4CB4-AD47-53BE47057D4F}"/>
              </a:ext>
            </a:extLst>
          </p:cNvPr>
          <p:cNvSpPr/>
          <p:nvPr/>
        </p:nvSpPr>
        <p:spPr>
          <a:xfrm>
            <a:off x="6826616" y="1880203"/>
            <a:ext cx="1080120" cy="720080"/>
          </a:xfrm>
          <a:prstGeom prst="rect">
            <a:avLst/>
          </a:prstGeom>
          <a:noFill/>
          <a:ln w="254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58371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4" name="Rectangle 3"/>
          <p:cNvSpPr>
            <a:spLocks noGrp="1" noChangeArrowheads="1"/>
          </p:cNvSpPr>
          <p:nvPr>
            <p:ph type="body" idx="1"/>
          </p:nvPr>
        </p:nvSpPr>
        <p:spPr>
          <a:xfrm>
            <a:off x="570531" y="1088740"/>
            <a:ext cx="8002937" cy="4680520"/>
          </a:xfrm>
          <a:noFill/>
        </p:spPr>
        <p:txBody>
          <a:bodyPr/>
          <a:lstStyle/>
          <a:p>
            <a:pPr marL="0" indent="0">
              <a:lnSpc>
                <a:spcPct val="105000"/>
              </a:lnSpc>
              <a:buNone/>
            </a:pPr>
            <a:r>
              <a:rPr lang="en-US" altLang="en-US" sz="2800"/>
              <a:t>★</a:t>
            </a:r>
            <a:r>
              <a:rPr lang="en-US" altLang="zh-CN" sz="2800"/>
              <a:t>CallableStatement</a:t>
            </a:r>
            <a:r>
              <a:rPr lang="zh-CN" altLang="en-US" sz="2800"/>
              <a:t>接口用于执行</a:t>
            </a:r>
            <a:r>
              <a:rPr lang="zh-CN" altLang="en-US" sz="2800" b="1">
                <a:solidFill>
                  <a:srgbClr val="FF0000"/>
                </a:solidFill>
                <a:effectLst>
                  <a:outerShdw blurRad="38100" dist="38100" dir="2700000" algn="tl">
                    <a:srgbClr val="000000">
                      <a:alpha val="43137"/>
                    </a:srgbClr>
                  </a:outerShdw>
                </a:effectLst>
              </a:rPr>
              <a:t>存储过程</a:t>
            </a:r>
            <a:r>
              <a:rPr lang="zh-CN" altLang="en-US" sz="2800"/>
              <a:t>，即能够特定热任务的独立逻辑单元，它包含三种类型的参数：</a:t>
            </a:r>
            <a:r>
              <a:rPr lang="en-US" altLang="zh-CN" sz="2800"/>
              <a:t>IN</a:t>
            </a:r>
            <a:r>
              <a:rPr lang="zh-CN" altLang="en-US" sz="2800"/>
              <a:t>（输入）、</a:t>
            </a:r>
            <a:r>
              <a:rPr lang="en-US" altLang="zh-CN" sz="2800"/>
              <a:t>OUT</a:t>
            </a:r>
            <a:r>
              <a:rPr lang="zh-CN" altLang="en-US" sz="2800"/>
              <a:t> （输出）、</a:t>
            </a:r>
            <a:r>
              <a:rPr lang="en-US" altLang="zh-CN" sz="2800"/>
              <a:t>INOUT</a:t>
            </a:r>
            <a:r>
              <a:rPr lang="zh-CN" altLang="en-US" sz="2800"/>
              <a:t> （输入和输出）。</a:t>
            </a:r>
            <a:endParaRPr lang="en-US" altLang="zh-CN" sz="2800"/>
          </a:p>
          <a:p>
            <a:pPr marL="0" indent="0">
              <a:lnSpc>
                <a:spcPct val="105000"/>
              </a:lnSpc>
              <a:buNone/>
            </a:pPr>
            <a:endParaRPr lang="en-US" altLang="zh-CN" sz="2000"/>
          </a:p>
          <a:p>
            <a:pPr>
              <a:lnSpc>
                <a:spcPct val="105000"/>
              </a:lnSpc>
              <a:buFont typeface="Wingdings" panose="05000000000000000000" pitchFamily="2" charset="2"/>
              <a:buChar char="Ø"/>
            </a:pPr>
            <a:r>
              <a:rPr lang="zh-CN" altLang="en-US" sz="2400"/>
              <a:t>常用方法：</a:t>
            </a:r>
            <a:endParaRPr lang="en-US" altLang="zh-CN" sz="2400"/>
          </a:p>
          <a:p>
            <a:pPr marL="0" indent="0">
              <a:lnSpc>
                <a:spcPct val="105000"/>
              </a:lnSpc>
              <a:buNone/>
            </a:pPr>
            <a:r>
              <a:rPr lang="en-US" altLang="zh-CN" sz="2400"/>
              <a:t>//</a:t>
            </a:r>
            <a:r>
              <a:rPr lang="zh-CN" altLang="en-US" sz="2400"/>
              <a:t>将存储过程的</a:t>
            </a:r>
            <a:r>
              <a:rPr lang="en-US" altLang="zh-CN" sz="2400"/>
              <a:t>parameterName</a:t>
            </a:r>
            <a:r>
              <a:rPr lang="zh-CN" altLang="en-US" sz="2400"/>
              <a:t>参数设置为</a:t>
            </a:r>
            <a:r>
              <a:rPr lang="en-US" altLang="zh-CN" sz="2400"/>
              <a:t>XXX</a:t>
            </a:r>
            <a:r>
              <a:rPr lang="zh-CN" altLang="en-US" sz="2400"/>
              <a:t>类型的值</a:t>
            </a:r>
            <a:endParaRPr lang="en-US" altLang="zh-CN" sz="2400"/>
          </a:p>
          <a:p>
            <a:pPr marL="0" indent="0">
              <a:lnSpc>
                <a:spcPct val="105000"/>
              </a:lnSpc>
              <a:buNone/>
            </a:pPr>
            <a:r>
              <a:rPr lang="en-US" altLang="zh-CN" sz="2400">
                <a:solidFill>
                  <a:srgbClr val="0000CC"/>
                </a:solidFill>
              </a:rPr>
              <a:t>public void setXXX(String parameterName, XXX x)</a:t>
            </a:r>
          </a:p>
          <a:p>
            <a:pPr marL="0" indent="0">
              <a:lnSpc>
                <a:spcPct val="105000"/>
              </a:lnSpc>
              <a:buNone/>
            </a:pPr>
            <a:r>
              <a:rPr lang="en-US" altLang="zh-CN" sz="2400"/>
              <a:t>//</a:t>
            </a:r>
            <a:r>
              <a:rPr lang="zh-CN" altLang="en-US" sz="2400"/>
              <a:t>获取</a:t>
            </a:r>
            <a:r>
              <a:rPr lang="en-US" altLang="zh-CN" sz="2400"/>
              <a:t>parameterName</a:t>
            </a:r>
            <a:r>
              <a:rPr lang="zh-CN" altLang="en-US" sz="2400"/>
              <a:t>参数的值</a:t>
            </a:r>
            <a:endParaRPr lang="en-US" altLang="zh-CN" sz="2400"/>
          </a:p>
          <a:p>
            <a:pPr marL="0" indent="0">
              <a:lnSpc>
                <a:spcPct val="105000"/>
              </a:lnSpc>
              <a:buNone/>
            </a:pPr>
            <a:r>
              <a:rPr lang="en-US" altLang="zh-CN" sz="2400">
                <a:solidFill>
                  <a:srgbClr val="0000CC"/>
                </a:solidFill>
              </a:rPr>
              <a:t>public XXX getXXX(String parameterName)</a:t>
            </a:r>
          </a:p>
          <a:p>
            <a:pPr marL="0" indent="0">
              <a:lnSpc>
                <a:spcPct val="105000"/>
              </a:lnSpc>
              <a:buNone/>
            </a:pPr>
            <a:endParaRPr lang="en-US" altLang="zh-CN" sz="2400"/>
          </a:p>
        </p:txBody>
      </p:sp>
    </p:spTree>
    <p:extLst>
      <p:ext uri="{BB962C8B-B14F-4D97-AF65-F5344CB8AC3E}">
        <p14:creationId xmlns:p14="http://schemas.microsoft.com/office/powerpoint/2010/main" val="170821501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4" name="Rectangle 3"/>
          <p:cNvSpPr>
            <a:spLocks noGrp="1" noChangeArrowheads="1"/>
          </p:cNvSpPr>
          <p:nvPr>
            <p:ph type="body" idx="1"/>
          </p:nvPr>
        </p:nvSpPr>
        <p:spPr>
          <a:xfrm>
            <a:off x="591045" y="332656"/>
            <a:ext cx="7961909" cy="6012668"/>
          </a:xfrm>
          <a:noFill/>
        </p:spPr>
        <p:txBody>
          <a:bodyPr/>
          <a:lstStyle/>
          <a:p>
            <a:pPr marL="0" indent="0">
              <a:lnSpc>
                <a:spcPct val="105000"/>
              </a:lnSpc>
              <a:buNone/>
            </a:pPr>
            <a:r>
              <a:rPr lang="en-US" altLang="en-US" sz="2800"/>
              <a:t>★</a:t>
            </a:r>
            <a:r>
              <a:rPr lang="en-US" altLang="zh-CN" sz="2800"/>
              <a:t>Java</a:t>
            </a:r>
            <a:r>
              <a:rPr lang="zh-CN" altLang="en-US" sz="2800"/>
              <a:t>程序通过</a:t>
            </a:r>
            <a:r>
              <a:rPr lang="en-US" altLang="zh-CN" sz="2800"/>
              <a:t>JDBC</a:t>
            </a:r>
            <a:r>
              <a:rPr lang="zh-CN" altLang="en-US" sz="2800"/>
              <a:t>调用存储过程：</a:t>
            </a:r>
            <a:endParaRPr lang="en-US" altLang="zh-CN" sz="2000"/>
          </a:p>
          <a:p>
            <a:pPr marL="457200" indent="-457200">
              <a:lnSpc>
                <a:spcPct val="105000"/>
              </a:lnSpc>
              <a:buAutoNum type="arabicPeriod"/>
            </a:pPr>
            <a:r>
              <a:rPr lang="zh-CN" altLang="en-US" sz="2400" b="1">
                <a:solidFill>
                  <a:srgbClr val="0000CC"/>
                </a:solidFill>
              </a:rPr>
              <a:t>首先在</a:t>
            </a:r>
            <a:r>
              <a:rPr lang="en-US" altLang="zh-CN" sz="2400" b="1">
                <a:solidFill>
                  <a:srgbClr val="0000CC"/>
                </a:solidFill>
              </a:rPr>
              <a:t>DBMS</a:t>
            </a:r>
            <a:r>
              <a:rPr lang="zh-CN" altLang="en-US" sz="2400" b="1">
                <a:solidFill>
                  <a:srgbClr val="0000CC"/>
                </a:solidFill>
              </a:rPr>
              <a:t>中定义存储过程</a:t>
            </a:r>
            <a:endParaRPr lang="en-US" altLang="zh-CN" sz="2400" b="1">
              <a:solidFill>
                <a:srgbClr val="0000CC"/>
              </a:solidFill>
            </a:endParaRPr>
          </a:p>
          <a:p>
            <a:pPr marL="0" indent="0">
              <a:lnSpc>
                <a:spcPct val="105000"/>
              </a:lnSpc>
              <a:buNone/>
            </a:pPr>
            <a:endParaRPr lang="en-US" altLang="zh-CN" sz="2400"/>
          </a:p>
          <a:p>
            <a:pPr>
              <a:lnSpc>
                <a:spcPct val="105000"/>
              </a:lnSpc>
              <a:buFont typeface="Wingdings" panose="05000000000000000000" pitchFamily="2" charset="2"/>
              <a:buChar char="Ø"/>
            </a:pPr>
            <a:r>
              <a:rPr lang="zh-CN" altLang="en-US" sz="2400"/>
              <a:t>两个简单的存储过程：</a:t>
            </a:r>
            <a:endParaRPr lang="en-US" altLang="zh-CN" sz="2400"/>
          </a:p>
          <a:p>
            <a:pPr marL="0" indent="0">
              <a:lnSpc>
                <a:spcPct val="105000"/>
              </a:lnSpc>
              <a:buNone/>
            </a:pPr>
            <a:r>
              <a:rPr lang="en-US" altLang="zh-CN" sz="2000"/>
              <a:t>CREATE PROCEDURE addStudent(no CHAR(9), name CHAR(12), </a:t>
            </a:r>
          </a:p>
          <a:p>
            <a:pPr marL="0" indent="0">
              <a:lnSpc>
                <a:spcPct val="105000"/>
              </a:lnSpc>
              <a:buNone/>
            </a:pPr>
            <a:r>
              <a:rPr lang="en-US" altLang="zh-CN" sz="2000"/>
              <a:t>                                                           age int, dept CHAR(50))</a:t>
            </a:r>
          </a:p>
          <a:p>
            <a:pPr marL="0" indent="0">
              <a:lnSpc>
                <a:spcPct val="105000"/>
              </a:lnSpc>
              <a:buNone/>
            </a:pPr>
            <a:r>
              <a:rPr lang="en-US" altLang="zh-CN" sz="2000"/>
              <a:t>     BEGIN INSERT INTO Student(sNo, sName, age, dept) </a:t>
            </a:r>
          </a:p>
          <a:p>
            <a:pPr marL="0" indent="0">
              <a:lnSpc>
                <a:spcPct val="105000"/>
              </a:lnSpc>
              <a:buNone/>
            </a:pPr>
            <a:r>
              <a:rPr lang="en-US" altLang="zh-CN" sz="2000"/>
              <a:t>     VALUES(no, name, age, dept);</a:t>
            </a:r>
          </a:p>
          <a:p>
            <a:pPr marL="0" indent="0">
              <a:lnSpc>
                <a:spcPct val="105000"/>
              </a:lnSpc>
              <a:buNone/>
            </a:pPr>
            <a:r>
              <a:rPr lang="en-US" altLang="zh-CN" sz="2000"/>
              <a:t>     END</a:t>
            </a:r>
          </a:p>
          <a:p>
            <a:pPr marL="0" indent="0">
              <a:lnSpc>
                <a:spcPct val="105000"/>
              </a:lnSpc>
              <a:buNone/>
            </a:pPr>
            <a:endParaRPr lang="en-US" altLang="zh-CN" sz="2000"/>
          </a:p>
          <a:p>
            <a:pPr marL="0" indent="0">
              <a:lnSpc>
                <a:spcPct val="105000"/>
              </a:lnSpc>
              <a:buNone/>
            </a:pPr>
            <a:r>
              <a:rPr lang="en-US" altLang="zh-CN" sz="2000"/>
              <a:t>CREATE PROCEDURE addSub(INOUT num1 int, INOUT num2 int)</a:t>
            </a:r>
          </a:p>
          <a:p>
            <a:pPr marL="0" indent="0">
              <a:lnSpc>
                <a:spcPct val="105000"/>
              </a:lnSpc>
              <a:buNone/>
            </a:pPr>
            <a:r>
              <a:rPr lang="en-US" altLang="zh-CN" sz="2000"/>
              <a:t>     BEGIN </a:t>
            </a:r>
          </a:p>
          <a:p>
            <a:pPr marL="0" indent="0">
              <a:lnSpc>
                <a:spcPct val="105000"/>
              </a:lnSpc>
              <a:buNone/>
            </a:pPr>
            <a:r>
              <a:rPr lang="en-US" altLang="zh-CN" sz="2000"/>
              <a:t>	SET num1=num1+num2;</a:t>
            </a:r>
          </a:p>
          <a:p>
            <a:pPr marL="0" indent="0">
              <a:lnSpc>
                <a:spcPct val="105000"/>
              </a:lnSpc>
              <a:buNone/>
            </a:pPr>
            <a:r>
              <a:rPr lang="en-US" altLang="zh-CN" sz="2000"/>
              <a:t>	SET num2=num1-num2;</a:t>
            </a:r>
          </a:p>
          <a:p>
            <a:pPr marL="0" indent="0">
              <a:lnSpc>
                <a:spcPct val="105000"/>
              </a:lnSpc>
              <a:buNone/>
            </a:pPr>
            <a:r>
              <a:rPr lang="en-US" altLang="zh-CN" sz="2000"/>
              <a:t>     END</a:t>
            </a:r>
          </a:p>
          <a:p>
            <a:pPr marL="0" indent="0">
              <a:lnSpc>
                <a:spcPct val="105000"/>
              </a:lnSpc>
              <a:buNone/>
            </a:pPr>
            <a:endParaRPr lang="en-US" altLang="zh-CN" sz="2000"/>
          </a:p>
          <a:p>
            <a:pPr marL="0" indent="0">
              <a:lnSpc>
                <a:spcPct val="105000"/>
              </a:lnSpc>
              <a:buNone/>
            </a:pPr>
            <a:endParaRPr lang="en-US" altLang="zh-CN" sz="2400"/>
          </a:p>
        </p:txBody>
      </p:sp>
      <p:sp>
        <p:nvSpPr>
          <p:cNvPr id="3" name="矩形 2">
            <a:extLst>
              <a:ext uri="{FF2B5EF4-FFF2-40B4-BE49-F238E27FC236}">
                <a16:creationId xmlns:a16="http://schemas.microsoft.com/office/drawing/2014/main" id="{99B5F221-0F08-4B33-80BC-64A8F5DF6AE2}"/>
              </a:ext>
            </a:extLst>
          </p:cNvPr>
          <p:cNvSpPr/>
          <p:nvPr/>
        </p:nvSpPr>
        <p:spPr>
          <a:xfrm>
            <a:off x="467544" y="2204864"/>
            <a:ext cx="8085410" cy="1944216"/>
          </a:xfrm>
          <a:prstGeom prst="rect">
            <a:avLst/>
          </a:prstGeom>
          <a:noFill/>
          <a:ln w="254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矩形 3">
            <a:extLst>
              <a:ext uri="{FF2B5EF4-FFF2-40B4-BE49-F238E27FC236}">
                <a16:creationId xmlns:a16="http://schemas.microsoft.com/office/drawing/2014/main" id="{22E4359A-CAC1-45CA-8543-DEF6B4CA2B4D}"/>
              </a:ext>
            </a:extLst>
          </p:cNvPr>
          <p:cNvSpPr/>
          <p:nvPr/>
        </p:nvSpPr>
        <p:spPr>
          <a:xfrm>
            <a:off x="462189" y="4383106"/>
            <a:ext cx="8085409" cy="2142238"/>
          </a:xfrm>
          <a:prstGeom prst="rect">
            <a:avLst/>
          </a:prstGeom>
          <a:noFill/>
          <a:ln w="254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6935762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4" name="Rectangle 3"/>
          <p:cNvSpPr>
            <a:spLocks noGrp="1" noChangeArrowheads="1"/>
          </p:cNvSpPr>
          <p:nvPr>
            <p:ph type="body" idx="1"/>
          </p:nvPr>
        </p:nvSpPr>
        <p:spPr>
          <a:xfrm>
            <a:off x="251520" y="800708"/>
            <a:ext cx="8640959" cy="5256584"/>
          </a:xfrm>
          <a:noFill/>
        </p:spPr>
        <p:txBody>
          <a:bodyPr/>
          <a:lstStyle/>
          <a:p>
            <a:pPr marL="0" indent="0">
              <a:lnSpc>
                <a:spcPct val="105000"/>
              </a:lnSpc>
              <a:buNone/>
            </a:pPr>
            <a:r>
              <a:rPr lang="en-US" altLang="en-US" sz="2800"/>
              <a:t>★</a:t>
            </a:r>
            <a:r>
              <a:rPr lang="en-US" altLang="zh-CN" sz="2800"/>
              <a:t>Java</a:t>
            </a:r>
            <a:r>
              <a:rPr lang="zh-CN" altLang="en-US" sz="2800"/>
              <a:t>程序通过</a:t>
            </a:r>
            <a:r>
              <a:rPr lang="en-US" altLang="zh-CN" sz="2800"/>
              <a:t>JDBC</a:t>
            </a:r>
            <a:r>
              <a:rPr lang="zh-CN" altLang="en-US" sz="2800"/>
              <a:t>调用存储过程：</a:t>
            </a:r>
            <a:endParaRPr lang="en-US" altLang="zh-CN" sz="2000"/>
          </a:p>
          <a:p>
            <a:pPr marL="0" indent="0">
              <a:lnSpc>
                <a:spcPct val="105000"/>
              </a:lnSpc>
              <a:buNone/>
            </a:pPr>
            <a:r>
              <a:rPr lang="en-US" altLang="zh-CN" sz="2400" b="1"/>
              <a:t>2. </a:t>
            </a:r>
            <a:r>
              <a:rPr lang="zh-CN" altLang="en-US" sz="2400" b="1"/>
              <a:t>创建</a:t>
            </a:r>
            <a:r>
              <a:rPr lang="en-US" altLang="zh-CN" sz="2400" b="1"/>
              <a:t>CallableStatement</a:t>
            </a:r>
            <a:r>
              <a:rPr lang="zh-CN" altLang="en-US" sz="2400" b="1"/>
              <a:t>对象，语法如下：</a:t>
            </a:r>
            <a:endParaRPr lang="en-US" altLang="zh-CN" sz="2400" b="1"/>
          </a:p>
          <a:p>
            <a:pPr marL="0" indent="0">
              <a:lnSpc>
                <a:spcPct val="105000"/>
              </a:lnSpc>
              <a:buNone/>
            </a:pPr>
            <a:endParaRPr lang="en-US" altLang="zh-CN" sz="2400"/>
          </a:p>
          <a:p>
            <a:pPr marL="0" indent="0">
              <a:lnSpc>
                <a:spcPct val="105000"/>
              </a:lnSpc>
              <a:buNone/>
            </a:pPr>
            <a:r>
              <a:rPr lang="en-US" altLang="zh-CN" sz="2000">
                <a:solidFill>
                  <a:srgbClr val="0000CC"/>
                </a:solidFill>
              </a:rPr>
              <a:t>CallableStatement cs = conn.prepareCall(“{call </a:t>
            </a:r>
            <a:r>
              <a:rPr lang="zh-CN" altLang="en-US" sz="2000">
                <a:solidFill>
                  <a:srgbClr val="0000CC"/>
                </a:solidFill>
              </a:rPr>
              <a:t>存储过程名</a:t>
            </a:r>
            <a:r>
              <a:rPr lang="en-US" altLang="zh-CN" sz="2000">
                <a:solidFill>
                  <a:srgbClr val="0000CC"/>
                </a:solidFill>
              </a:rPr>
              <a:t>}”)</a:t>
            </a:r>
            <a:r>
              <a:rPr lang="zh-CN" altLang="en-US" sz="2000">
                <a:solidFill>
                  <a:srgbClr val="0000CC"/>
                </a:solidFill>
              </a:rPr>
              <a:t>；</a:t>
            </a:r>
            <a:endParaRPr lang="en-US" altLang="zh-CN" sz="2000">
              <a:solidFill>
                <a:srgbClr val="0000CC"/>
              </a:solidFill>
            </a:endParaRPr>
          </a:p>
          <a:p>
            <a:pPr marL="0" indent="0">
              <a:lnSpc>
                <a:spcPct val="105000"/>
              </a:lnSpc>
              <a:buNone/>
            </a:pPr>
            <a:r>
              <a:rPr lang="en-US" altLang="zh-CN" sz="2000">
                <a:solidFill>
                  <a:srgbClr val="0000CC"/>
                </a:solidFill>
              </a:rPr>
              <a:t>CallableStatement cs = conn.prepareCall(“{call </a:t>
            </a:r>
            <a:r>
              <a:rPr lang="zh-CN" altLang="en-US" sz="2000">
                <a:solidFill>
                  <a:srgbClr val="0000CC"/>
                </a:solidFill>
              </a:rPr>
              <a:t>存储过程名 </a:t>
            </a:r>
            <a:r>
              <a:rPr lang="en-US" altLang="zh-CN" sz="2000">
                <a:solidFill>
                  <a:srgbClr val="0000CC"/>
                </a:solidFill>
              </a:rPr>
              <a:t>(?,?,...)}”)</a:t>
            </a:r>
            <a:r>
              <a:rPr lang="zh-CN" altLang="en-US" sz="2000">
                <a:solidFill>
                  <a:srgbClr val="0000CC"/>
                </a:solidFill>
              </a:rPr>
              <a:t>；</a:t>
            </a:r>
            <a:endParaRPr lang="en-US" altLang="zh-CN" sz="2000">
              <a:solidFill>
                <a:srgbClr val="0000CC"/>
              </a:solidFill>
            </a:endParaRPr>
          </a:p>
          <a:p>
            <a:pPr marL="0" indent="0">
              <a:lnSpc>
                <a:spcPct val="105000"/>
              </a:lnSpc>
              <a:buNone/>
            </a:pPr>
            <a:r>
              <a:rPr lang="en-US" altLang="zh-CN" sz="2000">
                <a:solidFill>
                  <a:srgbClr val="0000CC"/>
                </a:solidFill>
              </a:rPr>
              <a:t>CallableStatement cs = conn.prepareCall(“{? = call </a:t>
            </a:r>
            <a:r>
              <a:rPr lang="zh-CN" altLang="en-US" sz="2000">
                <a:solidFill>
                  <a:srgbClr val="0000CC"/>
                </a:solidFill>
              </a:rPr>
              <a:t>存储过程名 </a:t>
            </a:r>
            <a:r>
              <a:rPr lang="en-US" altLang="zh-CN" sz="2000">
                <a:solidFill>
                  <a:srgbClr val="0000CC"/>
                </a:solidFill>
              </a:rPr>
              <a:t>(?,?,...)}”)</a:t>
            </a:r>
            <a:r>
              <a:rPr lang="zh-CN" altLang="en-US" sz="2000">
                <a:solidFill>
                  <a:srgbClr val="0000CC"/>
                </a:solidFill>
              </a:rPr>
              <a:t>；</a:t>
            </a:r>
            <a:endParaRPr lang="en-US" altLang="zh-CN" sz="2000">
              <a:solidFill>
                <a:srgbClr val="0000CC"/>
              </a:solidFill>
            </a:endParaRPr>
          </a:p>
          <a:p>
            <a:pPr marL="0" indent="0">
              <a:lnSpc>
                <a:spcPct val="105000"/>
              </a:lnSpc>
              <a:buNone/>
            </a:pPr>
            <a:endParaRPr lang="en-US" altLang="zh-CN" sz="2000"/>
          </a:p>
          <a:p>
            <a:pPr>
              <a:lnSpc>
                <a:spcPct val="105000"/>
              </a:lnSpc>
              <a:buFont typeface="Wingdings" panose="05000000000000000000" pitchFamily="2" charset="2"/>
              <a:buChar char="u"/>
            </a:pPr>
            <a:r>
              <a:rPr lang="zh-CN" altLang="en-US" sz="2000"/>
              <a:t>其中，</a:t>
            </a:r>
            <a:r>
              <a:rPr lang="zh-CN" altLang="en-US" sz="2000" b="1">
                <a:solidFill>
                  <a:srgbClr val="FF0000"/>
                </a:solidFill>
                <a:effectLst>
                  <a:outerShdw blurRad="38100" dist="38100" dir="2700000" algn="tl">
                    <a:srgbClr val="000000">
                      <a:alpha val="43137"/>
                    </a:srgbClr>
                  </a:outerShdw>
                </a:effectLst>
              </a:rPr>
              <a:t>？表示占位符</a:t>
            </a:r>
            <a:r>
              <a:rPr lang="zh-CN" altLang="en-US" sz="2000"/>
              <a:t>，具体是</a:t>
            </a:r>
            <a:r>
              <a:rPr lang="en-US" altLang="zh-CN" sz="2000"/>
              <a:t>IN</a:t>
            </a:r>
            <a:r>
              <a:rPr lang="zh-CN" altLang="en-US" sz="2000"/>
              <a:t>、</a:t>
            </a:r>
            <a:r>
              <a:rPr lang="en-US" altLang="zh-CN" sz="2000"/>
              <a:t>OUT</a:t>
            </a:r>
            <a:r>
              <a:rPr lang="zh-CN" altLang="en-US" sz="2000"/>
              <a:t>还是</a:t>
            </a:r>
            <a:r>
              <a:rPr lang="en-US" altLang="zh-CN" sz="2000"/>
              <a:t>INOUT</a:t>
            </a:r>
            <a:r>
              <a:rPr lang="zh-CN" altLang="en-US" sz="2000"/>
              <a:t>类型取决于存储过程的定义。并且，返回值的占位置只能是</a:t>
            </a:r>
            <a:r>
              <a:rPr lang="en-US" altLang="zh-CN" sz="2000"/>
              <a:t>OUT</a:t>
            </a:r>
            <a:r>
              <a:rPr lang="zh-CN" altLang="en-US" sz="2000"/>
              <a:t>类型；</a:t>
            </a:r>
            <a:endParaRPr lang="en-US" altLang="zh-CN" sz="2000"/>
          </a:p>
          <a:p>
            <a:pPr>
              <a:lnSpc>
                <a:spcPct val="105000"/>
              </a:lnSpc>
              <a:buFont typeface="Wingdings" panose="05000000000000000000" pitchFamily="2" charset="2"/>
              <a:buChar char="u"/>
            </a:pPr>
            <a:r>
              <a:rPr lang="en-US" altLang="zh-CN" sz="2000"/>
              <a:t>CallableStatement</a:t>
            </a:r>
            <a:r>
              <a:rPr lang="zh-CN" altLang="en-US" sz="2000"/>
              <a:t>对象的</a:t>
            </a:r>
            <a:r>
              <a:rPr lang="en-US" altLang="zh-CN" sz="2000"/>
              <a:t>setXXX</a:t>
            </a:r>
            <a:r>
              <a:rPr lang="zh-CN" altLang="en-US" sz="2000"/>
              <a:t>方法可以为占位符赋值；</a:t>
            </a:r>
            <a:endParaRPr lang="en-US" altLang="zh-CN" sz="2000"/>
          </a:p>
          <a:p>
            <a:pPr>
              <a:lnSpc>
                <a:spcPct val="105000"/>
              </a:lnSpc>
              <a:buFont typeface="Wingdings" panose="05000000000000000000" pitchFamily="2" charset="2"/>
              <a:buChar char="u"/>
            </a:pPr>
            <a:r>
              <a:rPr lang="zh-CN" altLang="en-US" sz="2000"/>
              <a:t>对</a:t>
            </a:r>
            <a:r>
              <a:rPr lang="en-US" altLang="zh-CN" sz="2000"/>
              <a:t>IN</a:t>
            </a:r>
            <a:r>
              <a:rPr lang="zh-CN" altLang="en-US" sz="2000"/>
              <a:t>和</a:t>
            </a:r>
            <a:r>
              <a:rPr lang="en-US" altLang="zh-CN" sz="2000"/>
              <a:t>INOUT</a:t>
            </a:r>
            <a:r>
              <a:rPr lang="zh-CN" altLang="en-US" sz="2000"/>
              <a:t>类型的参数赋值时，需要进行</a:t>
            </a:r>
            <a:r>
              <a:rPr lang="zh-CN" altLang="en-US" sz="2000" b="1">
                <a:solidFill>
                  <a:srgbClr val="FF0000"/>
                </a:solidFill>
              </a:rPr>
              <a:t>类型注册</a:t>
            </a:r>
            <a:r>
              <a:rPr lang="zh-CN" altLang="en-US" sz="2000">
                <a:solidFill>
                  <a:srgbClr val="FF0000"/>
                </a:solidFill>
              </a:rPr>
              <a:t>。</a:t>
            </a:r>
            <a:endParaRPr lang="en-US" altLang="zh-CN" sz="2000">
              <a:solidFill>
                <a:srgbClr val="FF0000"/>
              </a:solidFill>
            </a:endParaRPr>
          </a:p>
          <a:p>
            <a:pPr lvl="2">
              <a:lnSpc>
                <a:spcPct val="105000"/>
              </a:lnSpc>
              <a:buFont typeface="Wingdings" panose="05000000000000000000" pitchFamily="2" charset="2"/>
              <a:buChar char="Ø"/>
            </a:pPr>
            <a:r>
              <a:rPr lang="zh-CN" altLang="en-US" sz="2000"/>
              <a:t>语法：</a:t>
            </a:r>
            <a:r>
              <a:rPr lang="en-US" altLang="zh-CN" sz="2000">
                <a:solidFill>
                  <a:srgbClr val="7030A0"/>
                </a:solidFill>
              </a:rPr>
              <a:t>cs.registerOutParameter(int index, int sqlType);</a:t>
            </a:r>
          </a:p>
          <a:p>
            <a:pPr lvl="2">
              <a:lnSpc>
                <a:spcPct val="105000"/>
              </a:lnSpc>
              <a:buFont typeface="Wingdings" panose="05000000000000000000" pitchFamily="2" charset="2"/>
              <a:buChar char="Ø"/>
            </a:pPr>
            <a:r>
              <a:rPr lang="zh-CN" altLang="en-US" sz="2000"/>
              <a:t>举例：</a:t>
            </a:r>
            <a:r>
              <a:rPr lang="en-US" altLang="zh-CN" sz="2000">
                <a:solidFill>
                  <a:srgbClr val="7030A0"/>
                </a:solidFill>
              </a:rPr>
              <a:t>cs.registerOutParameter(1, java.sql.Types.INTEGER);</a:t>
            </a:r>
          </a:p>
          <a:p>
            <a:pPr marL="0" indent="0">
              <a:lnSpc>
                <a:spcPct val="105000"/>
              </a:lnSpc>
              <a:buNone/>
            </a:pPr>
            <a:endParaRPr lang="en-US" altLang="zh-CN" sz="2000"/>
          </a:p>
          <a:p>
            <a:pPr marL="0" indent="0">
              <a:lnSpc>
                <a:spcPct val="105000"/>
              </a:lnSpc>
              <a:buNone/>
            </a:pPr>
            <a:endParaRPr lang="en-US" altLang="zh-CN" sz="2000"/>
          </a:p>
          <a:p>
            <a:pPr marL="0" indent="0">
              <a:lnSpc>
                <a:spcPct val="105000"/>
              </a:lnSpc>
              <a:buNone/>
            </a:pPr>
            <a:endParaRPr lang="en-US" altLang="zh-CN" sz="2000"/>
          </a:p>
          <a:p>
            <a:pPr marL="0" indent="0">
              <a:lnSpc>
                <a:spcPct val="105000"/>
              </a:lnSpc>
              <a:buNone/>
            </a:pPr>
            <a:endParaRPr lang="en-US" altLang="zh-CN" sz="2000"/>
          </a:p>
          <a:p>
            <a:pPr marL="0" indent="0">
              <a:lnSpc>
                <a:spcPct val="105000"/>
              </a:lnSpc>
              <a:buNone/>
            </a:pPr>
            <a:endParaRPr lang="en-US" altLang="zh-CN" sz="2400"/>
          </a:p>
        </p:txBody>
      </p:sp>
    </p:spTree>
    <p:extLst>
      <p:ext uri="{BB962C8B-B14F-4D97-AF65-F5344CB8AC3E}">
        <p14:creationId xmlns:p14="http://schemas.microsoft.com/office/powerpoint/2010/main" val="1352794437"/>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946E0341-18D4-40E9-ADFB-6C1556ABCF14}"/>
              </a:ext>
            </a:extLst>
          </p:cNvPr>
          <p:cNvSpPr/>
          <p:nvPr/>
        </p:nvSpPr>
        <p:spPr>
          <a:xfrm>
            <a:off x="539552" y="96427"/>
            <a:ext cx="7727224" cy="6740307"/>
          </a:xfrm>
          <a:prstGeom prst="rect">
            <a:avLst/>
          </a:prstGeom>
        </p:spPr>
        <p:txBody>
          <a:bodyPr wrap="square">
            <a:spAutoFit/>
          </a:bodyPr>
          <a:lstStyle/>
          <a:p>
            <a:r>
              <a:rPr lang="fr-FR" altLang="zh-CN" dirty="0"/>
              <a:t>import </a:t>
            </a:r>
            <a:r>
              <a:rPr lang="fr-FR" altLang="zh-CN" dirty="0" err="1"/>
              <a:t>java.sql</a:t>
            </a:r>
            <a:r>
              <a:rPr lang="fr-FR" altLang="zh-CN" dirty="0"/>
              <a:t>.*;</a:t>
            </a:r>
          </a:p>
          <a:p>
            <a:r>
              <a:rPr lang="fr-FR" altLang="zh-CN" dirty="0"/>
              <a:t>public class </a:t>
            </a:r>
            <a:r>
              <a:rPr lang="en-US" altLang="zh-CN" dirty="0" err="1"/>
              <a:t>HelloDB</a:t>
            </a:r>
            <a:endParaRPr lang="fr-FR" altLang="zh-CN" dirty="0"/>
          </a:p>
          <a:p>
            <a:r>
              <a:rPr lang="fr-FR" altLang="zh-CN" dirty="0"/>
              <a:t>{   </a:t>
            </a:r>
            <a:r>
              <a:rPr lang="fr-FR" altLang="zh-CN" b="1" dirty="0">
                <a:solidFill>
                  <a:srgbClr val="0000CC"/>
                </a:solidFill>
              </a:rPr>
              <a:t>//String driver</a:t>
            </a:r>
            <a:r>
              <a:rPr lang="en-US" altLang="zh-CN" b="1" dirty="0">
                <a:solidFill>
                  <a:srgbClr val="0000CC"/>
                </a:solidFill>
              </a:rPr>
              <a:t>,</a:t>
            </a:r>
            <a:r>
              <a:rPr lang="zh-CN" altLang="en-US" b="1" dirty="0">
                <a:solidFill>
                  <a:srgbClr val="0000CC"/>
                </a:solidFill>
              </a:rPr>
              <a:t> </a:t>
            </a:r>
            <a:r>
              <a:rPr lang="en-US" altLang="zh-CN" b="1" dirty="0" err="1">
                <a:solidFill>
                  <a:srgbClr val="0000CC"/>
                </a:solidFill>
              </a:rPr>
              <a:t>url</a:t>
            </a:r>
            <a:r>
              <a:rPr lang="en-US" altLang="zh-CN" b="1" dirty="0">
                <a:solidFill>
                  <a:srgbClr val="0000CC"/>
                </a:solidFill>
              </a:rPr>
              <a:t>,</a:t>
            </a:r>
            <a:r>
              <a:rPr lang="zh-CN" altLang="en-US" b="1" dirty="0">
                <a:solidFill>
                  <a:srgbClr val="0000CC"/>
                </a:solidFill>
              </a:rPr>
              <a:t> </a:t>
            </a:r>
            <a:r>
              <a:rPr lang="en-US" altLang="zh-CN" b="1" dirty="0">
                <a:solidFill>
                  <a:srgbClr val="0000CC"/>
                </a:solidFill>
              </a:rPr>
              <a:t>user, password</a:t>
            </a:r>
            <a:r>
              <a:rPr lang="zh-CN" altLang="en-US" b="1" dirty="0">
                <a:solidFill>
                  <a:srgbClr val="0000CC"/>
                </a:solidFill>
              </a:rPr>
              <a:t>的值与上例相同</a:t>
            </a:r>
            <a:r>
              <a:rPr lang="fr-FR" altLang="zh-CN" dirty="0"/>
              <a:t>	</a:t>
            </a:r>
          </a:p>
          <a:p>
            <a:r>
              <a:rPr lang="fr-FR" altLang="zh-CN" dirty="0"/>
              <a:t>    public </a:t>
            </a:r>
            <a:r>
              <a:rPr lang="fr-FR" altLang="zh-CN" dirty="0" err="1"/>
              <a:t>static</a:t>
            </a:r>
            <a:r>
              <a:rPr lang="fr-FR" altLang="zh-CN" dirty="0"/>
              <a:t> </a:t>
            </a:r>
            <a:r>
              <a:rPr lang="fr-FR" altLang="zh-CN" dirty="0" err="1"/>
              <a:t>void</a:t>
            </a:r>
            <a:r>
              <a:rPr lang="fr-FR" altLang="zh-CN" dirty="0"/>
              <a:t> main(String[] </a:t>
            </a:r>
            <a:r>
              <a:rPr lang="fr-FR" altLang="zh-CN" dirty="0" err="1"/>
              <a:t>args</a:t>
            </a:r>
            <a:r>
              <a:rPr lang="fr-FR" altLang="zh-CN" dirty="0"/>
              <a:t>) {</a:t>
            </a:r>
          </a:p>
          <a:p>
            <a:r>
              <a:rPr lang="fr-FR" altLang="zh-CN" dirty="0"/>
              <a:t>        Connection </a:t>
            </a:r>
            <a:r>
              <a:rPr lang="fr-FR" altLang="zh-CN" dirty="0" err="1"/>
              <a:t>conn</a:t>
            </a:r>
            <a:r>
              <a:rPr lang="fr-FR" altLang="zh-CN" dirty="0"/>
              <a:t>=</a:t>
            </a:r>
            <a:r>
              <a:rPr lang="fr-FR" altLang="zh-CN" dirty="0" err="1"/>
              <a:t>null</a:t>
            </a:r>
            <a:r>
              <a:rPr lang="fr-FR" altLang="zh-CN" dirty="0"/>
              <a:t>;</a:t>
            </a:r>
          </a:p>
          <a:p>
            <a:r>
              <a:rPr lang="fr-FR" altLang="zh-CN" dirty="0"/>
              <a:t>        </a:t>
            </a:r>
            <a:r>
              <a:rPr lang="fr-FR" altLang="zh-CN" dirty="0" err="1"/>
              <a:t>CallableStatement</a:t>
            </a:r>
            <a:r>
              <a:rPr lang="fr-FR" altLang="zh-CN" dirty="0"/>
              <a:t> </a:t>
            </a:r>
            <a:r>
              <a:rPr lang="fr-FR" altLang="zh-CN" dirty="0" err="1"/>
              <a:t>cs</a:t>
            </a:r>
            <a:r>
              <a:rPr lang="fr-FR" altLang="zh-CN" dirty="0"/>
              <a:t>=</a:t>
            </a:r>
            <a:r>
              <a:rPr lang="fr-FR" altLang="zh-CN" dirty="0" err="1"/>
              <a:t>null</a:t>
            </a:r>
            <a:r>
              <a:rPr lang="fr-FR" altLang="zh-CN" dirty="0"/>
              <a:t>;</a:t>
            </a:r>
          </a:p>
          <a:p>
            <a:r>
              <a:rPr lang="fr-FR" altLang="zh-CN" dirty="0"/>
              <a:t>        </a:t>
            </a:r>
            <a:r>
              <a:rPr lang="fr-FR" altLang="zh-CN" dirty="0" err="1"/>
              <a:t>ResultSet</a:t>
            </a:r>
            <a:r>
              <a:rPr lang="fr-FR" altLang="zh-CN" dirty="0"/>
              <a:t> </a:t>
            </a:r>
            <a:r>
              <a:rPr lang="fr-FR" altLang="zh-CN" dirty="0" err="1"/>
              <a:t>rs</a:t>
            </a:r>
            <a:r>
              <a:rPr lang="fr-FR" altLang="zh-CN" dirty="0"/>
              <a:t>=</a:t>
            </a:r>
            <a:r>
              <a:rPr lang="fr-FR" altLang="zh-CN" dirty="0" err="1"/>
              <a:t>null</a:t>
            </a:r>
            <a:r>
              <a:rPr lang="fr-FR" altLang="zh-CN" dirty="0"/>
              <a:t>;</a:t>
            </a:r>
          </a:p>
          <a:p>
            <a:r>
              <a:rPr lang="fr-FR" altLang="zh-CN" dirty="0"/>
              <a:t>        </a:t>
            </a:r>
            <a:r>
              <a:rPr lang="fr-FR" altLang="zh-CN" b="1" dirty="0">
                <a:solidFill>
                  <a:srgbClr val="0000CC"/>
                </a:solidFill>
              </a:rPr>
              <a:t>String </a:t>
            </a:r>
            <a:r>
              <a:rPr lang="fr-FR" altLang="zh-CN" b="1" dirty="0" err="1">
                <a:solidFill>
                  <a:srgbClr val="0000CC"/>
                </a:solidFill>
              </a:rPr>
              <a:t>callS</a:t>
            </a:r>
            <a:r>
              <a:rPr lang="en-US" altLang="zh-CN" b="1" dirty="0">
                <a:solidFill>
                  <a:srgbClr val="0000CC"/>
                </a:solidFill>
              </a:rPr>
              <a:t>QL</a:t>
            </a:r>
            <a:r>
              <a:rPr lang="fr-FR" altLang="zh-CN" b="1" dirty="0">
                <a:solidFill>
                  <a:srgbClr val="0000CC"/>
                </a:solidFill>
              </a:rPr>
              <a:t>="{call </a:t>
            </a:r>
            <a:r>
              <a:rPr lang="fr-FR" altLang="zh-CN" b="1" dirty="0" err="1">
                <a:solidFill>
                  <a:srgbClr val="0000CC"/>
                </a:solidFill>
              </a:rPr>
              <a:t>addSub</a:t>
            </a:r>
            <a:r>
              <a:rPr lang="fr-FR" altLang="zh-CN" b="1" dirty="0">
                <a:solidFill>
                  <a:srgbClr val="0000CC"/>
                </a:solidFill>
              </a:rPr>
              <a:t>(?,?)}";</a:t>
            </a:r>
          </a:p>
          <a:p>
            <a:r>
              <a:rPr lang="fr-FR" altLang="zh-CN" dirty="0"/>
              <a:t>        </a:t>
            </a:r>
            <a:r>
              <a:rPr lang="fr-FR" altLang="zh-CN" dirty="0" err="1"/>
              <a:t>try</a:t>
            </a:r>
            <a:r>
              <a:rPr lang="fr-FR" altLang="zh-CN" dirty="0"/>
              <a:t> {</a:t>
            </a:r>
          </a:p>
          <a:p>
            <a:r>
              <a:rPr lang="fr-FR" altLang="zh-CN" dirty="0"/>
              <a:t>            </a:t>
            </a:r>
            <a:r>
              <a:rPr lang="fr-FR" altLang="zh-CN" dirty="0" err="1"/>
              <a:t>Class.forName</a:t>
            </a:r>
            <a:r>
              <a:rPr lang="fr-FR" altLang="zh-CN" dirty="0"/>
              <a:t>(driver);</a:t>
            </a:r>
          </a:p>
          <a:p>
            <a:r>
              <a:rPr lang="fr-FR" altLang="zh-CN" dirty="0"/>
              <a:t>            </a:t>
            </a:r>
            <a:r>
              <a:rPr lang="fr-FR" altLang="zh-CN" dirty="0" err="1"/>
              <a:t>conn</a:t>
            </a:r>
            <a:r>
              <a:rPr lang="fr-FR" altLang="zh-CN" dirty="0"/>
              <a:t>=</a:t>
            </a:r>
            <a:r>
              <a:rPr lang="fr-FR" altLang="zh-CN" dirty="0" err="1"/>
              <a:t>DriverManager.getConnection</a:t>
            </a:r>
            <a:r>
              <a:rPr lang="fr-FR" altLang="zh-CN" dirty="0"/>
              <a:t>(</a:t>
            </a:r>
            <a:r>
              <a:rPr lang="fr-FR" altLang="zh-CN" dirty="0" err="1"/>
              <a:t>url,user,password</a:t>
            </a:r>
            <a:r>
              <a:rPr lang="fr-FR" altLang="zh-CN" dirty="0"/>
              <a:t>);</a:t>
            </a:r>
          </a:p>
          <a:p>
            <a:r>
              <a:rPr lang="fr-FR" altLang="zh-CN" dirty="0"/>
              <a:t>            </a:t>
            </a:r>
            <a:r>
              <a:rPr lang="fr-FR" altLang="zh-CN" dirty="0" err="1"/>
              <a:t>int</a:t>
            </a:r>
            <a:r>
              <a:rPr lang="fr-FR" altLang="zh-CN" dirty="0"/>
              <a:t> a=5;  </a:t>
            </a:r>
            <a:r>
              <a:rPr lang="fr-FR" altLang="zh-CN" dirty="0" err="1"/>
              <a:t>int</a:t>
            </a:r>
            <a:r>
              <a:rPr lang="fr-FR" altLang="zh-CN" dirty="0"/>
              <a:t> b=3;</a:t>
            </a:r>
          </a:p>
          <a:p>
            <a:r>
              <a:rPr lang="fr-FR" altLang="zh-CN" dirty="0"/>
              <a:t>            </a:t>
            </a:r>
            <a:r>
              <a:rPr lang="fr-FR" altLang="zh-CN" b="1" dirty="0" err="1">
                <a:solidFill>
                  <a:srgbClr val="0000CC"/>
                </a:solidFill>
              </a:rPr>
              <a:t>cs</a:t>
            </a:r>
            <a:r>
              <a:rPr lang="fr-FR" altLang="zh-CN" b="1" dirty="0">
                <a:solidFill>
                  <a:srgbClr val="0000CC"/>
                </a:solidFill>
              </a:rPr>
              <a:t>=</a:t>
            </a:r>
            <a:r>
              <a:rPr lang="fr-FR" altLang="zh-CN" b="1" dirty="0" err="1">
                <a:solidFill>
                  <a:srgbClr val="0000CC"/>
                </a:solidFill>
              </a:rPr>
              <a:t>conn.prepareCall</a:t>
            </a:r>
            <a:r>
              <a:rPr lang="fr-FR" altLang="zh-CN" b="1" dirty="0">
                <a:solidFill>
                  <a:srgbClr val="0000CC"/>
                </a:solidFill>
              </a:rPr>
              <a:t>(</a:t>
            </a:r>
            <a:r>
              <a:rPr lang="fr-FR" altLang="zh-CN" b="1" dirty="0" err="1">
                <a:solidFill>
                  <a:srgbClr val="0000CC"/>
                </a:solidFill>
              </a:rPr>
              <a:t>callSQL</a:t>
            </a:r>
            <a:r>
              <a:rPr lang="fr-FR" altLang="zh-CN" b="1" dirty="0">
                <a:solidFill>
                  <a:srgbClr val="0000CC"/>
                </a:solidFill>
              </a:rPr>
              <a:t>);</a:t>
            </a:r>
          </a:p>
          <a:p>
            <a:r>
              <a:rPr lang="fr-FR" altLang="zh-CN" b="1" dirty="0">
                <a:solidFill>
                  <a:srgbClr val="0000CC"/>
                </a:solidFill>
              </a:rPr>
              <a:t>            </a:t>
            </a:r>
            <a:r>
              <a:rPr lang="fr-FR" altLang="zh-CN" b="1" dirty="0" err="1">
                <a:solidFill>
                  <a:srgbClr val="0000CC"/>
                </a:solidFill>
              </a:rPr>
              <a:t>cs.setInt</a:t>
            </a:r>
            <a:r>
              <a:rPr lang="fr-FR" altLang="zh-CN" b="1" dirty="0">
                <a:solidFill>
                  <a:srgbClr val="0000CC"/>
                </a:solidFill>
              </a:rPr>
              <a:t>(1,a);</a:t>
            </a:r>
          </a:p>
          <a:p>
            <a:r>
              <a:rPr lang="fr-FR" altLang="zh-CN" b="1" dirty="0">
                <a:solidFill>
                  <a:srgbClr val="0000CC"/>
                </a:solidFill>
              </a:rPr>
              <a:t>            </a:t>
            </a:r>
            <a:r>
              <a:rPr lang="fr-FR" altLang="zh-CN" b="1" dirty="0" err="1">
                <a:solidFill>
                  <a:srgbClr val="0000CC"/>
                </a:solidFill>
              </a:rPr>
              <a:t>cs.setInt</a:t>
            </a:r>
            <a:r>
              <a:rPr lang="fr-FR" altLang="zh-CN" b="1" dirty="0">
                <a:solidFill>
                  <a:srgbClr val="0000CC"/>
                </a:solidFill>
              </a:rPr>
              <a:t>(2,b);</a:t>
            </a:r>
          </a:p>
          <a:p>
            <a:r>
              <a:rPr lang="fr-FR" altLang="zh-CN" b="1" dirty="0">
                <a:solidFill>
                  <a:srgbClr val="0000CC"/>
                </a:solidFill>
              </a:rPr>
              <a:t>            </a:t>
            </a:r>
            <a:r>
              <a:rPr lang="fr-FR" altLang="zh-CN" b="1" dirty="0" err="1">
                <a:solidFill>
                  <a:srgbClr val="0000CC"/>
                </a:solidFill>
              </a:rPr>
              <a:t>cs.registerOutParameter</a:t>
            </a:r>
            <a:r>
              <a:rPr lang="fr-FR" altLang="zh-CN" b="1" dirty="0">
                <a:solidFill>
                  <a:srgbClr val="0000CC"/>
                </a:solidFill>
              </a:rPr>
              <a:t>(1, </a:t>
            </a:r>
            <a:r>
              <a:rPr lang="fr-FR" altLang="zh-CN" b="1" dirty="0" err="1">
                <a:solidFill>
                  <a:srgbClr val="0000CC"/>
                </a:solidFill>
              </a:rPr>
              <a:t>java.sql.Types.INTEGER</a:t>
            </a:r>
            <a:r>
              <a:rPr lang="fr-FR" altLang="zh-CN" b="1" dirty="0">
                <a:solidFill>
                  <a:srgbClr val="0000CC"/>
                </a:solidFill>
              </a:rPr>
              <a:t>);</a:t>
            </a:r>
          </a:p>
          <a:p>
            <a:r>
              <a:rPr lang="fr-FR" altLang="zh-CN" b="1" dirty="0">
                <a:solidFill>
                  <a:srgbClr val="0000CC"/>
                </a:solidFill>
              </a:rPr>
              <a:t>            </a:t>
            </a:r>
            <a:r>
              <a:rPr lang="fr-FR" altLang="zh-CN" b="1" dirty="0" err="1">
                <a:solidFill>
                  <a:srgbClr val="0000CC"/>
                </a:solidFill>
              </a:rPr>
              <a:t>cs.registerOutParameter</a:t>
            </a:r>
            <a:r>
              <a:rPr lang="fr-FR" altLang="zh-CN" b="1" dirty="0">
                <a:solidFill>
                  <a:srgbClr val="0000CC"/>
                </a:solidFill>
              </a:rPr>
              <a:t>(2, </a:t>
            </a:r>
            <a:r>
              <a:rPr lang="fr-FR" altLang="zh-CN" b="1" dirty="0" err="1">
                <a:solidFill>
                  <a:srgbClr val="0000CC"/>
                </a:solidFill>
              </a:rPr>
              <a:t>java.sql.Types.INTEGER</a:t>
            </a:r>
            <a:r>
              <a:rPr lang="fr-FR" altLang="zh-CN" b="1" dirty="0">
                <a:solidFill>
                  <a:srgbClr val="0000CC"/>
                </a:solidFill>
              </a:rPr>
              <a:t>);</a:t>
            </a:r>
          </a:p>
          <a:p>
            <a:r>
              <a:rPr lang="fr-FR" altLang="zh-CN" b="1" dirty="0">
                <a:solidFill>
                  <a:srgbClr val="0000CC"/>
                </a:solidFill>
              </a:rPr>
              <a:t>            </a:t>
            </a:r>
            <a:r>
              <a:rPr lang="fr-FR" altLang="zh-CN" b="1" dirty="0" err="1">
                <a:solidFill>
                  <a:srgbClr val="0000CC"/>
                </a:solidFill>
              </a:rPr>
              <a:t>cs.execute</a:t>
            </a:r>
            <a:r>
              <a:rPr lang="fr-FR" altLang="zh-CN" b="1" dirty="0">
                <a:solidFill>
                  <a:srgbClr val="0000CC"/>
                </a:solidFill>
              </a:rPr>
              <a:t>();</a:t>
            </a:r>
          </a:p>
          <a:p>
            <a:r>
              <a:rPr lang="fr-FR" altLang="zh-CN" dirty="0"/>
              <a:t>            </a:t>
            </a:r>
            <a:r>
              <a:rPr lang="fr-FR" altLang="zh-CN" dirty="0" err="1"/>
              <a:t>int</a:t>
            </a:r>
            <a:r>
              <a:rPr lang="fr-FR" altLang="zh-CN" dirty="0"/>
              <a:t> </a:t>
            </a:r>
            <a:r>
              <a:rPr lang="fr-FR" altLang="zh-CN" dirty="0" err="1"/>
              <a:t>sum</a:t>
            </a:r>
            <a:r>
              <a:rPr lang="fr-FR" altLang="zh-CN" dirty="0"/>
              <a:t>=</a:t>
            </a:r>
            <a:r>
              <a:rPr lang="fr-FR" altLang="zh-CN" dirty="0" err="1"/>
              <a:t>cs.getInt</a:t>
            </a:r>
            <a:r>
              <a:rPr lang="fr-FR" altLang="zh-CN" dirty="0"/>
              <a:t>(1);</a:t>
            </a:r>
          </a:p>
          <a:p>
            <a:r>
              <a:rPr lang="fr-FR" altLang="zh-CN" dirty="0"/>
              <a:t>            </a:t>
            </a:r>
            <a:r>
              <a:rPr lang="fr-FR" altLang="zh-CN" dirty="0" err="1"/>
              <a:t>int</a:t>
            </a:r>
            <a:r>
              <a:rPr lang="fr-FR" altLang="zh-CN" dirty="0"/>
              <a:t> </a:t>
            </a:r>
            <a:r>
              <a:rPr lang="fr-FR" altLang="zh-CN" dirty="0" err="1"/>
              <a:t>sub</a:t>
            </a:r>
            <a:r>
              <a:rPr lang="fr-FR" altLang="zh-CN" dirty="0"/>
              <a:t>=</a:t>
            </a:r>
            <a:r>
              <a:rPr lang="fr-FR" altLang="zh-CN" dirty="0" err="1"/>
              <a:t>cs.getInt</a:t>
            </a:r>
            <a:r>
              <a:rPr lang="fr-FR" altLang="zh-CN" dirty="0"/>
              <a:t>(2);</a:t>
            </a:r>
          </a:p>
          <a:p>
            <a:r>
              <a:rPr lang="fr-FR" altLang="zh-CN" dirty="0"/>
              <a:t>        } catch(Exception e) {  </a:t>
            </a:r>
            <a:r>
              <a:rPr lang="fr-FR" altLang="zh-CN" dirty="0" err="1"/>
              <a:t>e.printStackTrace</a:t>
            </a:r>
            <a:r>
              <a:rPr lang="fr-FR" altLang="zh-CN" dirty="0"/>
              <a:t>();  }</a:t>
            </a:r>
          </a:p>
          <a:p>
            <a:r>
              <a:rPr lang="fr-FR" altLang="zh-CN" dirty="0"/>
              <a:t>        </a:t>
            </a:r>
            <a:r>
              <a:rPr lang="fr-FR" altLang="zh-CN" dirty="0" err="1"/>
              <a:t>finally</a:t>
            </a:r>
            <a:r>
              <a:rPr lang="fr-FR" altLang="zh-CN" dirty="0"/>
              <a:t> </a:t>
            </a:r>
            <a:r>
              <a:rPr lang="en-US" altLang="zh-CN" dirty="0"/>
              <a:t>{  //</a:t>
            </a:r>
            <a:r>
              <a:rPr lang="zh-CN" altLang="en-US" dirty="0"/>
              <a:t>关闭数据库连接  </a:t>
            </a:r>
            <a:r>
              <a:rPr lang="en-US" altLang="zh-CN" dirty="0"/>
              <a:t>}</a:t>
            </a:r>
            <a:endParaRPr lang="fr-FR" altLang="zh-CN" dirty="0"/>
          </a:p>
          <a:p>
            <a:r>
              <a:rPr lang="fr-FR" altLang="zh-CN" dirty="0"/>
              <a:t>    }</a:t>
            </a:r>
          </a:p>
          <a:p>
            <a:r>
              <a:rPr lang="fr-FR" altLang="zh-CN" dirty="0"/>
              <a:t>}</a:t>
            </a:r>
          </a:p>
        </p:txBody>
      </p:sp>
      <p:sp>
        <p:nvSpPr>
          <p:cNvPr id="2" name="矩形 1">
            <a:extLst>
              <a:ext uri="{FF2B5EF4-FFF2-40B4-BE49-F238E27FC236}">
                <a16:creationId xmlns:a16="http://schemas.microsoft.com/office/drawing/2014/main" id="{CB4AF1DD-7D5E-4D8D-BAE4-69B4FD7717F5}"/>
              </a:ext>
            </a:extLst>
          </p:cNvPr>
          <p:cNvSpPr/>
          <p:nvPr/>
        </p:nvSpPr>
        <p:spPr>
          <a:xfrm>
            <a:off x="1115616" y="3449204"/>
            <a:ext cx="6336704" cy="1635979"/>
          </a:xfrm>
          <a:prstGeom prst="rect">
            <a:avLst/>
          </a:prstGeom>
          <a:noFill/>
          <a:ln w="254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4">
            <a:extLst>
              <a:ext uri="{FF2B5EF4-FFF2-40B4-BE49-F238E27FC236}">
                <a16:creationId xmlns:a16="http://schemas.microsoft.com/office/drawing/2014/main" id="{78B0F369-22E0-4CB4-AD47-53BE47057D4F}"/>
              </a:ext>
            </a:extLst>
          </p:cNvPr>
          <p:cNvSpPr/>
          <p:nvPr/>
        </p:nvSpPr>
        <p:spPr>
          <a:xfrm>
            <a:off x="877224" y="2060848"/>
            <a:ext cx="4558872" cy="288032"/>
          </a:xfrm>
          <a:prstGeom prst="rect">
            <a:avLst/>
          </a:prstGeom>
          <a:noFill/>
          <a:ln w="254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6120996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fade">
                                      <p:cBhvr>
                                        <p:cTn id="10"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2"/>
          <p:cNvSpPr>
            <a:spLocks noGrp="1" noChangeArrowheads="1"/>
          </p:cNvSpPr>
          <p:nvPr>
            <p:ph type="title"/>
          </p:nvPr>
        </p:nvSpPr>
        <p:spPr>
          <a:xfrm>
            <a:off x="881844" y="260648"/>
            <a:ext cx="7380312" cy="838200"/>
          </a:xfrm>
        </p:spPr>
        <p:txBody>
          <a:bodyPr/>
          <a:lstStyle/>
          <a:p>
            <a:r>
              <a:rPr lang="en-US" altLang="zh-CN" sz="4000" b="1">
                <a:solidFill>
                  <a:schemeClr val="tx1"/>
                </a:solidFill>
                <a:latin typeface="+mn-lt"/>
                <a:ea typeface="+mn-ea"/>
              </a:rPr>
              <a:t>3.4 </a:t>
            </a:r>
            <a:r>
              <a:rPr lang="zh-CN" altLang="en-US" sz="4000" b="1">
                <a:solidFill>
                  <a:schemeClr val="tx1"/>
                </a:solidFill>
                <a:latin typeface="+mn-lt"/>
                <a:ea typeface="+mn-ea"/>
              </a:rPr>
              <a:t>事务操作</a:t>
            </a:r>
          </a:p>
        </p:txBody>
      </p:sp>
      <p:sp>
        <p:nvSpPr>
          <p:cNvPr id="10244" name="Rectangle 3"/>
          <p:cNvSpPr>
            <a:spLocks noGrp="1" noChangeArrowheads="1"/>
          </p:cNvSpPr>
          <p:nvPr>
            <p:ph type="body" idx="1"/>
          </p:nvPr>
        </p:nvSpPr>
        <p:spPr>
          <a:xfrm>
            <a:off x="791580" y="1256179"/>
            <a:ext cx="7560840" cy="5376556"/>
          </a:xfrm>
          <a:noFill/>
        </p:spPr>
        <p:txBody>
          <a:bodyPr/>
          <a:lstStyle/>
          <a:p>
            <a:pPr marL="0" indent="0">
              <a:lnSpc>
                <a:spcPct val="105000"/>
              </a:lnSpc>
              <a:buNone/>
            </a:pPr>
            <a:r>
              <a:rPr lang="en-US" altLang="en-US" sz="2400"/>
              <a:t>★</a:t>
            </a:r>
            <a:r>
              <a:rPr lang="zh-CN" altLang="en-US" sz="2400" b="1">
                <a:solidFill>
                  <a:srgbClr val="FF0000"/>
                </a:solidFill>
              </a:rPr>
              <a:t>事务</a:t>
            </a:r>
            <a:r>
              <a:rPr lang="zh-CN" altLang="en-US" sz="2400"/>
              <a:t>由一组</a:t>
            </a:r>
            <a:r>
              <a:rPr lang="en-US" altLang="zh-CN" sz="2400"/>
              <a:t>SQL</a:t>
            </a:r>
            <a:r>
              <a:rPr lang="zh-CN" altLang="en-US" sz="2400"/>
              <a:t>语句组成，它们要么全都执行，要么都不执行，因此事务具有原子性。</a:t>
            </a:r>
            <a:endParaRPr lang="en-US" altLang="zh-CN" sz="2400"/>
          </a:p>
          <a:p>
            <a:pPr>
              <a:lnSpc>
                <a:spcPct val="105000"/>
              </a:lnSpc>
              <a:buFont typeface="Wingdings" panose="05000000000000000000" pitchFamily="2" charset="2"/>
              <a:buChar char="u"/>
            </a:pPr>
            <a:r>
              <a:rPr lang="zh-CN" altLang="en-US" sz="2000"/>
              <a:t>已提交的事务是指成功执行完毕的事务；</a:t>
            </a:r>
            <a:endParaRPr lang="en-US" altLang="zh-CN" sz="2000"/>
          </a:p>
          <a:p>
            <a:pPr>
              <a:lnSpc>
                <a:spcPct val="105000"/>
              </a:lnSpc>
              <a:buFont typeface="Wingdings" panose="05000000000000000000" pitchFamily="2" charset="2"/>
              <a:buChar char="u"/>
            </a:pPr>
            <a:r>
              <a:rPr lang="zh-CN" altLang="en-US" sz="2000"/>
              <a:t>未能成功执行的事务称为中止事务；</a:t>
            </a:r>
            <a:endParaRPr lang="en-US" altLang="zh-CN" sz="2000"/>
          </a:p>
          <a:p>
            <a:pPr>
              <a:lnSpc>
                <a:spcPct val="105000"/>
              </a:lnSpc>
              <a:buFont typeface="Wingdings" panose="05000000000000000000" pitchFamily="2" charset="2"/>
              <a:buChar char="u"/>
            </a:pPr>
            <a:r>
              <a:rPr lang="zh-CN" altLang="en-US" sz="2000"/>
              <a:t>对中止事务的更改进行撤销的处理称为事务回滚。</a:t>
            </a:r>
            <a:endParaRPr lang="en-US" altLang="zh-CN" sz="2000"/>
          </a:p>
          <a:p>
            <a:pPr marL="0" indent="0">
              <a:lnSpc>
                <a:spcPct val="105000"/>
              </a:lnSpc>
              <a:buNone/>
            </a:pPr>
            <a:endParaRPr lang="en-US" altLang="zh-CN" sz="2000"/>
          </a:p>
          <a:p>
            <a:pPr>
              <a:lnSpc>
                <a:spcPct val="105000"/>
              </a:lnSpc>
              <a:buFont typeface="Wingdings" panose="05000000000000000000" pitchFamily="2" charset="2"/>
              <a:buChar char="Ø"/>
            </a:pPr>
            <a:r>
              <a:rPr lang="zh-CN" altLang="en-US" sz="2400"/>
              <a:t>事务操作由</a:t>
            </a:r>
            <a:r>
              <a:rPr lang="en-US" altLang="zh-CN" sz="2400"/>
              <a:t>Connection</a:t>
            </a:r>
            <a:r>
              <a:rPr lang="zh-CN" altLang="en-US" sz="2400"/>
              <a:t>接口中的以下方法实现：</a:t>
            </a:r>
            <a:endParaRPr lang="en-US" altLang="zh-CN" sz="2400"/>
          </a:p>
          <a:p>
            <a:pPr marL="0" indent="0">
              <a:lnSpc>
                <a:spcPct val="105000"/>
              </a:lnSpc>
              <a:buNone/>
            </a:pPr>
            <a:r>
              <a:rPr lang="en-US" altLang="zh-CN" sz="2000"/>
              <a:t>//</a:t>
            </a:r>
            <a:r>
              <a:rPr lang="zh-CN" altLang="en-US" sz="2000"/>
              <a:t>将</a:t>
            </a:r>
            <a:r>
              <a:rPr lang="en-US" altLang="zh-CN" sz="2000"/>
              <a:t>JDBC</a:t>
            </a:r>
            <a:r>
              <a:rPr lang="zh-CN" altLang="en-US" sz="2000"/>
              <a:t>默认的自动提交模式设为</a:t>
            </a:r>
            <a:r>
              <a:rPr lang="en-US" altLang="zh-CN" sz="2000"/>
              <a:t>false</a:t>
            </a:r>
          </a:p>
          <a:p>
            <a:pPr marL="0" indent="0">
              <a:lnSpc>
                <a:spcPct val="105000"/>
              </a:lnSpc>
              <a:buNone/>
            </a:pPr>
            <a:r>
              <a:rPr lang="en-US" altLang="zh-CN" sz="2000">
                <a:solidFill>
                  <a:srgbClr val="0000CC"/>
                </a:solidFill>
              </a:rPr>
              <a:t>setAutoCommit(false);</a:t>
            </a:r>
          </a:p>
          <a:p>
            <a:pPr marL="0" indent="0">
              <a:lnSpc>
                <a:spcPct val="105000"/>
              </a:lnSpc>
              <a:buNone/>
            </a:pPr>
            <a:r>
              <a:rPr lang="en-US" altLang="zh-CN" sz="2000"/>
              <a:t>//</a:t>
            </a:r>
            <a:r>
              <a:rPr lang="zh-CN" altLang="en-US" sz="2000"/>
              <a:t>两次</a:t>
            </a:r>
            <a:r>
              <a:rPr lang="en-US" altLang="zh-CN" sz="2000"/>
              <a:t>commit</a:t>
            </a:r>
            <a:r>
              <a:rPr lang="zh-CN" altLang="en-US" sz="2000"/>
              <a:t>调用之间的</a:t>
            </a:r>
            <a:r>
              <a:rPr lang="en-US" altLang="zh-CN" sz="2000"/>
              <a:t>SQL</a:t>
            </a:r>
            <a:r>
              <a:rPr lang="zh-CN" altLang="en-US" sz="2000"/>
              <a:t>语句作为一个事务提交</a:t>
            </a:r>
            <a:endParaRPr lang="en-US" altLang="zh-CN" sz="2000"/>
          </a:p>
          <a:p>
            <a:pPr marL="0" indent="0">
              <a:lnSpc>
                <a:spcPct val="105000"/>
              </a:lnSpc>
              <a:buNone/>
            </a:pPr>
            <a:r>
              <a:rPr lang="en-US" altLang="zh-CN" sz="2000">
                <a:solidFill>
                  <a:srgbClr val="0000CC"/>
                </a:solidFill>
              </a:rPr>
              <a:t>commit()</a:t>
            </a:r>
          </a:p>
          <a:p>
            <a:pPr marL="0" indent="0">
              <a:lnSpc>
                <a:spcPct val="105000"/>
              </a:lnSpc>
              <a:buNone/>
            </a:pPr>
            <a:r>
              <a:rPr lang="en-US" altLang="zh-CN" sz="2000"/>
              <a:t>//</a:t>
            </a:r>
            <a:r>
              <a:rPr lang="zh-CN" altLang="en-US" sz="2000"/>
              <a:t>事务中止时会抛出</a:t>
            </a:r>
            <a:r>
              <a:rPr lang="en-US" altLang="zh-CN" sz="2000"/>
              <a:t>SQLException</a:t>
            </a:r>
            <a:r>
              <a:rPr lang="zh-CN" altLang="en-US" sz="2000"/>
              <a:t>异常，此时应调用</a:t>
            </a:r>
            <a:r>
              <a:rPr lang="en-US" altLang="zh-CN" sz="2000"/>
              <a:t>rollback</a:t>
            </a:r>
            <a:r>
              <a:rPr lang="zh-CN" altLang="en-US" sz="2000"/>
              <a:t>方法进行事务回滚处理。</a:t>
            </a:r>
            <a:endParaRPr lang="en-US" altLang="zh-CN" sz="2000"/>
          </a:p>
          <a:p>
            <a:pPr marL="0" indent="0">
              <a:lnSpc>
                <a:spcPct val="105000"/>
              </a:lnSpc>
              <a:buNone/>
            </a:pPr>
            <a:r>
              <a:rPr lang="en-US" altLang="zh-CN" sz="2000">
                <a:solidFill>
                  <a:srgbClr val="0000CC"/>
                </a:solidFill>
              </a:rPr>
              <a:t>rollback()</a:t>
            </a:r>
          </a:p>
        </p:txBody>
      </p:sp>
    </p:spTree>
    <p:extLst>
      <p:ext uri="{BB962C8B-B14F-4D97-AF65-F5344CB8AC3E}">
        <p14:creationId xmlns:p14="http://schemas.microsoft.com/office/powerpoint/2010/main" val="3343239470"/>
      </p:ext>
    </p:extLst>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946E0341-18D4-40E9-ADFB-6C1556ABCF14}"/>
              </a:ext>
            </a:extLst>
          </p:cNvPr>
          <p:cNvSpPr/>
          <p:nvPr/>
        </p:nvSpPr>
        <p:spPr>
          <a:xfrm>
            <a:off x="157144" y="58846"/>
            <a:ext cx="7727224" cy="6740307"/>
          </a:xfrm>
          <a:prstGeom prst="rect">
            <a:avLst/>
          </a:prstGeom>
        </p:spPr>
        <p:txBody>
          <a:bodyPr wrap="square">
            <a:spAutoFit/>
          </a:bodyPr>
          <a:lstStyle/>
          <a:p>
            <a:r>
              <a:rPr lang="fr-FR" altLang="zh-CN"/>
              <a:t>import java.sql.*;</a:t>
            </a:r>
          </a:p>
          <a:p>
            <a:r>
              <a:rPr lang="fr-FR" altLang="zh-CN"/>
              <a:t>public class </a:t>
            </a:r>
            <a:r>
              <a:rPr lang="en-US" altLang="zh-CN"/>
              <a:t>HelloDB</a:t>
            </a:r>
            <a:r>
              <a:rPr lang="fr-FR" altLang="zh-CN"/>
              <a:t> {  </a:t>
            </a:r>
          </a:p>
          <a:p>
            <a:r>
              <a:rPr lang="fr-FR" altLang="zh-CN"/>
              <a:t>    </a:t>
            </a:r>
            <a:r>
              <a:rPr lang="fr-FR" altLang="zh-CN" b="1">
                <a:solidFill>
                  <a:srgbClr val="0000CC"/>
                </a:solidFill>
              </a:rPr>
              <a:t>//String driver</a:t>
            </a:r>
            <a:r>
              <a:rPr lang="en-US" altLang="zh-CN" b="1">
                <a:solidFill>
                  <a:srgbClr val="0000CC"/>
                </a:solidFill>
              </a:rPr>
              <a:t>,</a:t>
            </a:r>
            <a:r>
              <a:rPr lang="zh-CN" altLang="en-US" b="1">
                <a:solidFill>
                  <a:srgbClr val="0000CC"/>
                </a:solidFill>
              </a:rPr>
              <a:t> </a:t>
            </a:r>
            <a:r>
              <a:rPr lang="en-US" altLang="zh-CN" b="1">
                <a:solidFill>
                  <a:srgbClr val="0000CC"/>
                </a:solidFill>
              </a:rPr>
              <a:t>url,</a:t>
            </a:r>
            <a:r>
              <a:rPr lang="zh-CN" altLang="en-US" b="1">
                <a:solidFill>
                  <a:srgbClr val="0000CC"/>
                </a:solidFill>
              </a:rPr>
              <a:t> </a:t>
            </a:r>
            <a:r>
              <a:rPr lang="en-US" altLang="zh-CN" b="1">
                <a:solidFill>
                  <a:srgbClr val="0000CC"/>
                </a:solidFill>
              </a:rPr>
              <a:t>user, password</a:t>
            </a:r>
            <a:r>
              <a:rPr lang="zh-CN" altLang="en-US" b="1">
                <a:solidFill>
                  <a:srgbClr val="0000CC"/>
                </a:solidFill>
              </a:rPr>
              <a:t>的值与上例相同</a:t>
            </a:r>
            <a:r>
              <a:rPr lang="fr-FR" altLang="zh-CN"/>
              <a:t>	</a:t>
            </a:r>
          </a:p>
          <a:p>
            <a:r>
              <a:rPr lang="fr-FR" altLang="zh-CN"/>
              <a:t>    public static void main(String[] args) {</a:t>
            </a:r>
          </a:p>
          <a:p>
            <a:r>
              <a:rPr lang="fr-FR" altLang="zh-CN"/>
              <a:t>        Connection conn=null;</a:t>
            </a:r>
          </a:p>
          <a:p>
            <a:r>
              <a:rPr lang="fr-FR" altLang="zh-CN"/>
              <a:t>        Statement </a:t>
            </a:r>
            <a:r>
              <a:rPr lang="en-US" altLang="zh-CN"/>
              <a:t>st</a:t>
            </a:r>
            <a:r>
              <a:rPr lang="fr-FR" altLang="zh-CN"/>
              <a:t>=null;</a:t>
            </a:r>
          </a:p>
          <a:p>
            <a:r>
              <a:rPr lang="fr-FR" altLang="zh-CN"/>
              <a:t>        ResultSet rs=null;</a:t>
            </a:r>
          </a:p>
          <a:p>
            <a:r>
              <a:rPr lang="fr-FR" altLang="zh-CN"/>
              <a:t>        </a:t>
            </a:r>
            <a:r>
              <a:rPr lang="en-US" altLang="zh-CN" b="1">
                <a:solidFill>
                  <a:srgbClr val="0000CC"/>
                </a:solidFill>
              </a:rPr>
              <a:t>//</a:t>
            </a:r>
            <a:r>
              <a:rPr lang="zh-CN" altLang="en-US" b="1">
                <a:solidFill>
                  <a:srgbClr val="0000CC"/>
                </a:solidFill>
              </a:rPr>
              <a:t>此处定义三条</a:t>
            </a:r>
            <a:r>
              <a:rPr lang="en-US" altLang="zh-CN" b="1">
                <a:solidFill>
                  <a:srgbClr val="0000CC"/>
                </a:solidFill>
              </a:rPr>
              <a:t>SQL</a:t>
            </a:r>
            <a:r>
              <a:rPr lang="zh-CN" altLang="en-US" b="1">
                <a:solidFill>
                  <a:srgbClr val="0000CC"/>
                </a:solidFill>
              </a:rPr>
              <a:t>语句：</a:t>
            </a:r>
            <a:r>
              <a:rPr lang="en-US" altLang="zh-CN" b="1">
                <a:solidFill>
                  <a:srgbClr val="0000CC"/>
                </a:solidFill>
              </a:rPr>
              <a:t>SQL1</a:t>
            </a:r>
            <a:r>
              <a:rPr lang="fr-FR" altLang="zh-CN" b="1">
                <a:solidFill>
                  <a:srgbClr val="0000CC"/>
                </a:solidFill>
              </a:rPr>
              <a:t>, SQL2, SQL3;</a:t>
            </a:r>
          </a:p>
          <a:p>
            <a:r>
              <a:rPr lang="fr-FR" altLang="zh-CN"/>
              <a:t>        try {</a:t>
            </a:r>
          </a:p>
          <a:p>
            <a:r>
              <a:rPr lang="fr-FR" altLang="zh-CN"/>
              <a:t>            Class.forName(driver);</a:t>
            </a:r>
          </a:p>
          <a:p>
            <a:r>
              <a:rPr lang="fr-FR" altLang="zh-CN"/>
              <a:t>            conn=DriverManager.getConnection(url,user,password);</a:t>
            </a:r>
          </a:p>
          <a:p>
            <a:r>
              <a:rPr lang="fr-FR" altLang="zh-CN"/>
              <a:t>            </a:t>
            </a:r>
            <a:r>
              <a:rPr lang="en-US" altLang="zh-CN"/>
              <a:t>st=conn.createStatement();</a:t>
            </a:r>
          </a:p>
          <a:p>
            <a:r>
              <a:rPr lang="fr-FR" altLang="zh-CN"/>
              <a:t>            </a:t>
            </a:r>
            <a:r>
              <a:rPr lang="fr-FR" altLang="zh-CN" b="1">
                <a:solidFill>
                  <a:srgbClr val="FF0000"/>
                </a:solidFill>
              </a:rPr>
              <a:t>conn.setAutoCommit(false);</a:t>
            </a:r>
          </a:p>
          <a:p>
            <a:r>
              <a:rPr lang="fr-FR" altLang="zh-CN" b="1">
                <a:solidFill>
                  <a:srgbClr val="0000CC"/>
                </a:solidFill>
              </a:rPr>
              <a:t>            s</a:t>
            </a:r>
            <a:r>
              <a:rPr lang="en-US" altLang="zh-CN" b="1">
                <a:solidFill>
                  <a:srgbClr val="0000CC"/>
                </a:solidFill>
              </a:rPr>
              <a:t>t</a:t>
            </a:r>
            <a:r>
              <a:rPr lang="fr-FR" altLang="zh-CN" b="1">
                <a:solidFill>
                  <a:srgbClr val="0000CC"/>
                </a:solidFill>
              </a:rPr>
              <a:t>.executeUpdate(</a:t>
            </a:r>
            <a:r>
              <a:rPr lang="en-US" altLang="zh-CN" b="1">
                <a:solidFill>
                  <a:srgbClr val="0000CC"/>
                </a:solidFill>
              </a:rPr>
              <a:t>SQL</a:t>
            </a:r>
            <a:r>
              <a:rPr lang="fr-FR" altLang="zh-CN" b="1">
                <a:solidFill>
                  <a:srgbClr val="0000CC"/>
                </a:solidFill>
              </a:rPr>
              <a:t>1);</a:t>
            </a:r>
          </a:p>
          <a:p>
            <a:r>
              <a:rPr lang="fr-FR" altLang="zh-CN" b="1">
                <a:solidFill>
                  <a:srgbClr val="0000CC"/>
                </a:solidFill>
              </a:rPr>
              <a:t>            st.executeUpdate(</a:t>
            </a:r>
            <a:r>
              <a:rPr lang="en-US" altLang="zh-CN" b="1">
                <a:solidFill>
                  <a:srgbClr val="0000CC"/>
                </a:solidFill>
              </a:rPr>
              <a:t>SQL</a:t>
            </a:r>
            <a:r>
              <a:rPr lang="fr-FR" altLang="zh-CN" b="1">
                <a:solidFill>
                  <a:srgbClr val="0000CC"/>
                </a:solidFill>
              </a:rPr>
              <a:t>2);</a:t>
            </a:r>
          </a:p>
          <a:p>
            <a:r>
              <a:rPr lang="fr-FR" altLang="zh-CN" b="1">
                <a:solidFill>
                  <a:srgbClr val="0000CC"/>
                </a:solidFill>
              </a:rPr>
              <a:t>            st.executeUpdate(</a:t>
            </a:r>
            <a:r>
              <a:rPr lang="en-US" altLang="zh-CN" b="1">
                <a:solidFill>
                  <a:srgbClr val="0000CC"/>
                </a:solidFill>
              </a:rPr>
              <a:t>SQL</a:t>
            </a:r>
            <a:r>
              <a:rPr lang="fr-FR" altLang="zh-CN" b="1">
                <a:solidFill>
                  <a:srgbClr val="0000CC"/>
                </a:solidFill>
              </a:rPr>
              <a:t>3);</a:t>
            </a:r>
          </a:p>
          <a:p>
            <a:r>
              <a:rPr lang="fr-FR" altLang="zh-CN" b="1">
                <a:solidFill>
                  <a:srgbClr val="0000CC"/>
                </a:solidFill>
              </a:rPr>
              <a:t>            </a:t>
            </a:r>
            <a:r>
              <a:rPr lang="en-US" altLang="zh-CN" b="1">
                <a:solidFill>
                  <a:srgbClr val="FF0000"/>
                </a:solidFill>
              </a:rPr>
              <a:t>conn.commit();</a:t>
            </a:r>
          </a:p>
          <a:p>
            <a:r>
              <a:rPr lang="en-US" altLang="zh-CN" b="1">
                <a:solidFill>
                  <a:srgbClr val="0000CC"/>
                </a:solidFill>
              </a:rPr>
              <a:t>            conn.setAutoCommit(true);</a:t>
            </a:r>
            <a:r>
              <a:rPr lang="fr-FR" altLang="zh-CN" b="1">
                <a:solidFill>
                  <a:srgbClr val="0000CC"/>
                </a:solidFill>
              </a:rPr>
              <a:t> </a:t>
            </a:r>
          </a:p>
          <a:p>
            <a:r>
              <a:rPr lang="fr-FR" altLang="zh-CN"/>
              <a:t>        } catch(Exception e) {</a:t>
            </a:r>
          </a:p>
          <a:p>
            <a:r>
              <a:rPr lang="fr-FR" altLang="zh-CN"/>
              <a:t>            e.printStackTrace();</a:t>
            </a:r>
          </a:p>
          <a:p>
            <a:r>
              <a:rPr lang="fr-FR" altLang="zh-CN"/>
              <a:t>            if(conn!=null) {</a:t>
            </a:r>
          </a:p>
          <a:p>
            <a:r>
              <a:rPr lang="fr-FR" altLang="zh-CN"/>
              <a:t>                try {  </a:t>
            </a:r>
            <a:r>
              <a:rPr lang="fr-FR" altLang="zh-CN" b="1">
                <a:solidFill>
                  <a:srgbClr val="FF0000"/>
                </a:solidFill>
              </a:rPr>
              <a:t>conn.rollback();</a:t>
            </a:r>
            <a:r>
              <a:rPr lang="fr-FR" altLang="zh-CN" b="1">
                <a:solidFill>
                  <a:srgbClr val="0000CC"/>
                </a:solidFill>
              </a:rPr>
              <a:t> </a:t>
            </a:r>
            <a:r>
              <a:rPr lang="fr-FR" altLang="zh-CN"/>
              <a:t> }</a:t>
            </a:r>
          </a:p>
          <a:p>
            <a:r>
              <a:rPr lang="fr-FR" altLang="zh-CN"/>
              <a:t>                catch(SQLException e1) {  e1.printStackTrace();  }</a:t>
            </a:r>
          </a:p>
          <a:p>
            <a:r>
              <a:rPr lang="fr-FR" altLang="zh-CN"/>
              <a:t>        } finally {  </a:t>
            </a:r>
            <a:r>
              <a:rPr lang="en-US" altLang="zh-CN"/>
              <a:t>//</a:t>
            </a:r>
            <a:r>
              <a:rPr lang="zh-CN" altLang="en-US"/>
              <a:t>关闭数据库连接  </a:t>
            </a:r>
            <a:r>
              <a:rPr lang="en-US" altLang="zh-CN"/>
              <a:t>}}</a:t>
            </a:r>
            <a:r>
              <a:rPr lang="fr-FR" altLang="zh-CN"/>
              <a:t>}</a:t>
            </a:r>
          </a:p>
        </p:txBody>
      </p:sp>
      <p:sp>
        <p:nvSpPr>
          <p:cNvPr id="2" name="矩形 1">
            <a:extLst>
              <a:ext uri="{FF2B5EF4-FFF2-40B4-BE49-F238E27FC236}">
                <a16:creationId xmlns:a16="http://schemas.microsoft.com/office/drawing/2014/main" id="{CB4AF1DD-7D5E-4D8D-BAE4-69B4FD7717F5}"/>
              </a:ext>
            </a:extLst>
          </p:cNvPr>
          <p:cNvSpPr/>
          <p:nvPr/>
        </p:nvSpPr>
        <p:spPr>
          <a:xfrm>
            <a:off x="733208" y="3388891"/>
            <a:ext cx="3672408" cy="1656184"/>
          </a:xfrm>
          <a:prstGeom prst="rect">
            <a:avLst/>
          </a:prstGeom>
          <a:noFill/>
          <a:ln w="254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178BDA06-4CF7-49B7-B4CE-AEC6F3C0744E}"/>
              </a:ext>
            </a:extLst>
          </p:cNvPr>
          <p:cNvSpPr/>
          <p:nvPr/>
        </p:nvSpPr>
        <p:spPr>
          <a:xfrm>
            <a:off x="1021240" y="5877271"/>
            <a:ext cx="2952328" cy="288032"/>
          </a:xfrm>
          <a:prstGeom prst="rect">
            <a:avLst/>
          </a:prstGeom>
          <a:noFill/>
          <a:ln w="254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8460720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2"/>
          <p:cNvSpPr>
            <a:spLocks noGrp="1" noChangeArrowheads="1"/>
          </p:cNvSpPr>
          <p:nvPr>
            <p:ph type="title"/>
          </p:nvPr>
        </p:nvSpPr>
        <p:spPr>
          <a:xfrm>
            <a:off x="881844" y="405031"/>
            <a:ext cx="7380312" cy="838200"/>
          </a:xfrm>
        </p:spPr>
        <p:txBody>
          <a:bodyPr/>
          <a:lstStyle/>
          <a:p>
            <a:r>
              <a:rPr lang="en-US" altLang="zh-CN" sz="4000" b="1">
                <a:solidFill>
                  <a:schemeClr val="tx1"/>
                </a:solidFill>
                <a:latin typeface="+mn-lt"/>
                <a:ea typeface="+mn-ea"/>
              </a:rPr>
              <a:t>3.5 </a:t>
            </a:r>
            <a:r>
              <a:rPr lang="zh-CN" altLang="en-US" sz="4000" b="1">
                <a:solidFill>
                  <a:schemeClr val="tx1"/>
                </a:solidFill>
                <a:latin typeface="+mn-lt"/>
                <a:ea typeface="+mn-ea"/>
              </a:rPr>
              <a:t>获取元数据</a:t>
            </a:r>
          </a:p>
        </p:txBody>
      </p:sp>
      <p:sp>
        <p:nvSpPr>
          <p:cNvPr id="10244" name="Rectangle 3"/>
          <p:cNvSpPr>
            <a:spLocks noGrp="1" noChangeArrowheads="1"/>
          </p:cNvSpPr>
          <p:nvPr>
            <p:ph type="body" idx="1"/>
          </p:nvPr>
        </p:nvSpPr>
        <p:spPr>
          <a:xfrm>
            <a:off x="773578" y="1700808"/>
            <a:ext cx="7596844" cy="4405069"/>
          </a:xfrm>
          <a:noFill/>
        </p:spPr>
        <p:txBody>
          <a:bodyPr/>
          <a:lstStyle/>
          <a:p>
            <a:pPr marL="0" indent="0">
              <a:lnSpc>
                <a:spcPct val="105000"/>
              </a:lnSpc>
              <a:buNone/>
            </a:pPr>
            <a:r>
              <a:rPr lang="en-US" altLang="en-US" sz="2400"/>
              <a:t>★</a:t>
            </a:r>
            <a:r>
              <a:rPr lang="zh-CN" altLang="en-US" sz="2400" b="1">
                <a:solidFill>
                  <a:srgbClr val="FF0000"/>
                </a:solidFill>
              </a:rPr>
              <a:t>数据库元数据</a:t>
            </a:r>
            <a:r>
              <a:rPr lang="zh-CN" altLang="en-US" sz="2400"/>
              <a:t>是有关数据库和表结构的信息，</a:t>
            </a:r>
            <a:r>
              <a:rPr lang="en-US" altLang="zh-CN" sz="2400"/>
              <a:t>JDBC</a:t>
            </a:r>
            <a:r>
              <a:rPr lang="zh-CN" altLang="en-US" sz="2400"/>
              <a:t>提供了</a:t>
            </a:r>
            <a:r>
              <a:rPr lang="en-US" altLang="zh-CN" sz="2400"/>
              <a:t>DatabaseMetaData</a:t>
            </a:r>
            <a:r>
              <a:rPr lang="zh-CN" altLang="en-US" sz="2400"/>
              <a:t>接口来获取数据库范围的信息，还提供了</a:t>
            </a:r>
            <a:r>
              <a:rPr lang="en-US" altLang="zh-CN" sz="2400"/>
              <a:t>ResultSetMetaData</a:t>
            </a:r>
            <a:r>
              <a:rPr lang="zh-CN" altLang="en-US" sz="2400"/>
              <a:t>接口来获取结果集的信息，如字段名和字段个数等。</a:t>
            </a:r>
            <a:endParaRPr lang="en-US" altLang="zh-CN" sz="2400"/>
          </a:p>
          <a:p>
            <a:pPr marL="0" indent="0">
              <a:lnSpc>
                <a:spcPct val="105000"/>
              </a:lnSpc>
              <a:buNone/>
            </a:pPr>
            <a:endParaRPr lang="en-US" altLang="zh-CN" sz="2000"/>
          </a:p>
          <a:p>
            <a:pPr>
              <a:lnSpc>
                <a:spcPct val="105000"/>
              </a:lnSpc>
              <a:buFont typeface="Wingdings" panose="05000000000000000000" pitchFamily="2" charset="2"/>
              <a:buChar char="u"/>
            </a:pPr>
            <a:r>
              <a:rPr lang="en-US" altLang="zh-CN" sz="2000"/>
              <a:t>DatabaseMetaData</a:t>
            </a:r>
            <a:r>
              <a:rPr lang="zh-CN" altLang="en-US" sz="2000"/>
              <a:t>接口的对象</a:t>
            </a:r>
            <a:r>
              <a:rPr lang="en-US" altLang="zh-CN" sz="2000"/>
              <a:t>Connection</a:t>
            </a:r>
            <a:r>
              <a:rPr lang="zh-CN" altLang="en-US" sz="2000"/>
              <a:t>接口的方法创建：</a:t>
            </a:r>
            <a:endParaRPr lang="en-US" altLang="zh-CN" sz="2000"/>
          </a:p>
          <a:p>
            <a:pPr marL="0" indent="0" algn="ctr">
              <a:lnSpc>
                <a:spcPct val="105000"/>
              </a:lnSpc>
              <a:buNone/>
            </a:pPr>
            <a:r>
              <a:rPr lang="en-US" altLang="zh-CN" sz="2000">
                <a:solidFill>
                  <a:srgbClr val="0000CC"/>
                </a:solidFill>
              </a:rPr>
              <a:t>DatabaseMetaData dmd = con.getMetaData(); </a:t>
            </a:r>
          </a:p>
          <a:p>
            <a:pPr>
              <a:lnSpc>
                <a:spcPct val="105000"/>
              </a:lnSpc>
              <a:buFont typeface="Wingdings" panose="05000000000000000000" pitchFamily="2" charset="2"/>
              <a:buChar char="u"/>
            </a:pPr>
            <a:r>
              <a:rPr lang="en-US" altLang="zh-CN" sz="2000"/>
              <a:t>ResultSetMetaData</a:t>
            </a:r>
            <a:r>
              <a:rPr lang="zh-CN" altLang="en-US" sz="2000"/>
              <a:t>接口的对象</a:t>
            </a:r>
            <a:r>
              <a:rPr lang="en-US" altLang="zh-CN" sz="2000"/>
              <a:t>ResultSet</a:t>
            </a:r>
            <a:r>
              <a:rPr lang="zh-CN" altLang="en-US" sz="2000"/>
              <a:t>接口的方法创建：</a:t>
            </a:r>
            <a:endParaRPr lang="en-US" altLang="zh-CN" sz="2000"/>
          </a:p>
          <a:p>
            <a:pPr marL="0" indent="0" algn="ctr">
              <a:lnSpc>
                <a:spcPct val="105000"/>
              </a:lnSpc>
              <a:buNone/>
            </a:pPr>
            <a:r>
              <a:rPr lang="en-US" altLang="zh-CN" sz="2000">
                <a:solidFill>
                  <a:srgbClr val="0000CC"/>
                </a:solidFill>
              </a:rPr>
              <a:t>ResultSetMetaData rmd = rs.getMetaData(); </a:t>
            </a:r>
          </a:p>
          <a:p>
            <a:pPr marL="0" indent="0">
              <a:lnSpc>
                <a:spcPct val="105000"/>
              </a:lnSpc>
              <a:buNone/>
            </a:pPr>
            <a:endParaRPr lang="en-US" altLang="zh-CN" sz="2000"/>
          </a:p>
          <a:p>
            <a:pPr>
              <a:lnSpc>
                <a:spcPct val="105000"/>
              </a:lnSpc>
              <a:buFont typeface="Wingdings" panose="05000000000000000000" pitchFamily="2" charset="2"/>
              <a:buChar char="Ø"/>
            </a:pPr>
            <a:r>
              <a:rPr lang="zh-CN" altLang="en-US" sz="2000"/>
              <a:t>以上两个接口的常用方法见</a:t>
            </a:r>
            <a:r>
              <a:rPr lang="en-US" altLang="zh-CN" sz="2000"/>
              <a:t>JavaDoc</a:t>
            </a:r>
          </a:p>
        </p:txBody>
      </p:sp>
    </p:spTree>
    <p:extLst>
      <p:ext uri="{BB962C8B-B14F-4D97-AF65-F5344CB8AC3E}">
        <p14:creationId xmlns:p14="http://schemas.microsoft.com/office/powerpoint/2010/main" val="3271265943"/>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946E0341-18D4-40E9-ADFB-6C1556ABCF14}"/>
              </a:ext>
            </a:extLst>
          </p:cNvPr>
          <p:cNvSpPr/>
          <p:nvPr/>
        </p:nvSpPr>
        <p:spPr>
          <a:xfrm>
            <a:off x="96320" y="58846"/>
            <a:ext cx="8807344" cy="6740307"/>
          </a:xfrm>
          <a:prstGeom prst="rect">
            <a:avLst/>
          </a:prstGeom>
        </p:spPr>
        <p:txBody>
          <a:bodyPr wrap="square">
            <a:spAutoFit/>
          </a:bodyPr>
          <a:lstStyle/>
          <a:p>
            <a:r>
              <a:rPr lang="fr-FR" altLang="zh-CN"/>
              <a:t>import java.sql.*;</a:t>
            </a:r>
          </a:p>
          <a:p>
            <a:r>
              <a:rPr lang="fr-FR" altLang="zh-CN"/>
              <a:t>public class </a:t>
            </a:r>
            <a:r>
              <a:rPr lang="en-US" altLang="zh-CN"/>
              <a:t>HelloDB</a:t>
            </a:r>
            <a:r>
              <a:rPr lang="fr-FR" altLang="zh-CN"/>
              <a:t> {  </a:t>
            </a:r>
          </a:p>
          <a:p>
            <a:r>
              <a:rPr lang="fr-FR" altLang="zh-CN"/>
              <a:t>    </a:t>
            </a:r>
            <a:r>
              <a:rPr lang="fr-FR" altLang="zh-CN" b="1">
                <a:solidFill>
                  <a:srgbClr val="0000CC"/>
                </a:solidFill>
              </a:rPr>
              <a:t>//String driver</a:t>
            </a:r>
            <a:r>
              <a:rPr lang="en-US" altLang="zh-CN" b="1">
                <a:solidFill>
                  <a:srgbClr val="0000CC"/>
                </a:solidFill>
              </a:rPr>
              <a:t>,</a:t>
            </a:r>
            <a:r>
              <a:rPr lang="zh-CN" altLang="en-US" b="1">
                <a:solidFill>
                  <a:srgbClr val="0000CC"/>
                </a:solidFill>
              </a:rPr>
              <a:t> </a:t>
            </a:r>
            <a:r>
              <a:rPr lang="en-US" altLang="zh-CN" b="1">
                <a:solidFill>
                  <a:srgbClr val="0000CC"/>
                </a:solidFill>
              </a:rPr>
              <a:t>url,</a:t>
            </a:r>
            <a:r>
              <a:rPr lang="zh-CN" altLang="en-US" b="1">
                <a:solidFill>
                  <a:srgbClr val="0000CC"/>
                </a:solidFill>
              </a:rPr>
              <a:t> </a:t>
            </a:r>
            <a:r>
              <a:rPr lang="en-US" altLang="zh-CN" b="1">
                <a:solidFill>
                  <a:srgbClr val="0000CC"/>
                </a:solidFill>
              </a:rPr>
              <a:t>user, password</a:t>
            </a:r>
            <a:r>
              <a:rPr lang="zh-CN" altLang="en-US" b="1">
                <a:solidFill>
                  <a:srgbClr val="0000CC"/>
                </a:solidFill>
              </a:rPr>
              <a:t>的值与上例相同</a:t>
            </a:r>
            <a:r>
              <a:rPr lang="fr-FR" altLang="zh-CN"/>
              <a:t>	</a:t>
            </a:r>
          </a:p>
          <a:p>
            <a:r>
              <a:rPr lang="fr-FR" altLang="zh-CN"/>
              <a:t>    public static void main(String[] args) {</a:t>
            </a:r>
          </a:p>
          <a:p>
            <a:r>
              <a:rPr lang="fr-FR" altLang="zh-CN"/>
              <a:t>        Connection conn=null;</a:t>
            </a:r>
          </a:p>
          <a:p>
            <a:r>
              <a:rPr lang="fr-FR" altLang="zh-CN"/>
              <a:t>        Statement </a:t>
            </a:r>
            <a:r>
              <a:rPr lang="en-US" altLang="zh-CN"/>
              <a:t>st</a:t>
            </a:r>
            <a:r>
              <a:rPr lang="fr-FR" altLang="zh-CN"/>
              <a:t>=null;</a:t>
            </a:r>
          </a:p>
          <a:p>
            <a:r>
              <a:rPr lang="fr-FR" altLang="zh-CN"/>
              <a:t>        ResultSet rs=null;</a:t>
            </a:r>
          </a:p>
          <a:p>
            <a:r>
              <a:rPr lang="fr-FR" altLang="zh-CN"/>
              <a:t>        </a:t>
            </a:r>
            <a:r>
              <a:rPr lang="fr-FR" altLang="zh-CN" b="1">
                <a:solidFill>
                  <a:srgbClr val="0000CC"/>
                </a:solidFill>
              </a:rPr>
              <a:t>String sql=“SELECT * FROM Student WHERE dept=</a:t>
            </a:r>
            <a:r>
              <a:rPr lang="en-US" altLang="zh-CN" b="1">
                <a:solidFill>
                  <a:srgbClr val="0000CC"/>
                </a:solidFill>
              </a:rPr>
              <a:t>”</a:t>
            </a:r>
            <a:r>
              <a:rPr lang="zh-CN" altLang="en-US" b="1">
                <a:solidFill>
                  <a:srgbClr val="0000CC"/>
                </a:solidFill>
              </a:rPr>
              <a:t>数媒</a:t>
            </a:r>
            <a:r>
              <a:rPr lang="en-US" altLang="zh-CN" b="1">
                <a:solidFill>
                  <a:srgbClr val="0000CC"/>
                </a:solidFill>
              </a:rPr>
              <a:t>";</a:t>
            </a:r>
            <a:endParaRPr lang="fr-FR" altLang="zh-CN" b="1">
              <a:solidFill>
                <a:srgbClr val="0000CC"/>
              </a:solidFill>
            </a:endParaRPr>
          </a:p>
          <a:p>
            <a:r>
              <a:rPr lang="fr-FR" altLang="zh-CN"/>
              <a:t>        try {</a:t>
            </a:r>
          </a:p>
          <a:p>
            <a:r>
              <a:rPr lang="fr-FR" altLang="zh-CN"/>
              <a:t>            Class.forName(driver);</a:t>
            </a:r>
          </a:p>
          <a:p>
            <a:r>
              <a:rPr lang="fr-FR" altLang="zh-CN"/>
              <a:t>            conn=DriverManager.getConnection(url,user,password);</a:t>
            </a:r>
          </a:p>
          <a:p>
            <a:r>
              <a:rPr lang="fr-FR" altLang="zh-CN"/>
              <a:t>            </a:t>
            </a:r>
            <a:r>
              <a:rPr lang="en-US" altLang="zh-CN"/>
              <a:t>st=conn.createStatement();</a:t>
            </a:r>
          </a:p>
          <a:p>
            <a:r>
              <a:rPr lang="en-US" altLang="zh-CN"/>
              <a:t>            rs=st.executeQuery(sql);</a:t>
            </a:r>
          </a:p>
          <a:p>
            <a:r>
              <a:rPr lang="en-US" altLang="zh-CN"/>
              <a:t>            </a:t>
            </a:r>
            <a:r>
              <a:rPr lang="en-US" altLang="zh-CN" b="1">
                <a:solidFill>
                  <a:srgbClr val="0000CC"/>
                </a:solidFill>
              </a:rPr>
              <a:t>ResultSetMetaData rmd=rs.getMetaData();</a:t>
            </a:r>
          </a:p>
          <a:p>
            <a:r>
              <a:rPr lang="en-US" altLang="zh-CN"/>
              <a:t>            System.out.println("</a:t>
            </a:r>
            <a:r>
              <a:rPr lang="zh-CN" altLang="en-US"/>
              <a:t>总共有：</a:t>
            </a:r>
            <a:r>
              <a:rPr lang="en-US" altLang="zh-CN"/>
              <a:t>"+rsMetaData.getColumnCount()+"</a:t>
            </a:r>
            <a:r>
              <a:rPr lang="zh-CN" altLang="en-US"/>
              <a:t>列</a:t>
            </a:r>
            <a:r>
              <a:rPr lang="en-US" altLang="zh-CN"/>
              <a:t>");</a:t>
            </a:r>
          </a:p>
          <a:p>
            <a:r>
              <a:rPr lang="en-US" altLang="zh-CN"/>
              <a:t>            for(int i=1; i&lt;=rmd.getColumnCount(); i++) {</a:t>
            </a:r>
          </a:p>
          <a:p>
            <a:r>
              <a:rPr lang="en-US" altLang="zh-CN"/>
              <a:t>                System.out.println("</a:t>
            </a:r>
            <a:r>
              <a:rPr lang="zh-CN" altLang="en-US"/>
              <a:t>列</a:t>
            </a:r>
            <a:r>
              <a:rPr lang="en-US" altLang="zh-CN"/>
              <a:t>"+i+": "+ </a:t>
            </a:r>
            <a:r>
              <a:rPr lang="en-US" altLang="zh-CN" b="1">
                <a:solidFill>
                  <a:srgbClr val="0000CC"/>
                </a:solidFill>
              </a:rPr>
              <a:t>rmd.getColumnName(i)</a:t>
            </a:r>
            <a:r>
              <a:rPr lang="en-US" altLang="zh-CN"/>
              <a:t>+", "+</a:t>
            </a:r>
          </a:p>
          <a:p>
            <a:r>
              <a:rPr lang="en-US" altLang="zh-CN"/>
              <a:t>                    </a:t>
            </a:r>
            <a:r>
              <a:rPr lang="en-US" altLang="zh-CN" b="1">
                <a:solidFill>
                  <a:srgbClr val="0000CC"/>
                </a:solidFill>
              </a:rPr>
              <a:t>rmd.getColumnTypeName(i)+“ </a:t>
            </a:r>
            <a:r>
              <a:rPr lang="en-US" altLang="zh-CN"/>
              <a:t>("+</a:t>
            </a:r>
            <a:r>
              <a:rPr lang="en-US" altLang="zh-CN" b="1">
                <a:solidFill>
                  <a:srgbClr val="0000CC"/>
                </a:solidFill>
              </a:rPr>
              <a:t>rmd.getColumnDisplaySize(i)</a:t>
            </a:r>
            <a:r>
              <a:rPr lang="en-US" altLang="zh-CN"/>
              <a:t>+")");</a:t>
            </a:r>
          </a:p>
          <a:p>
            <a:r>
              <a:rPr lang="en-US" altLang="zh-CN"/>
              <a:t>            }</a:t>
            </a:r>
          </a:p>
          <a:p>
            <a:r>
              <a:rPr lang="en-US" altLang="zh-CN"/>
              <a:t>        } </a:t>
            </a:r>
            <a:r>
              <a:rPr lang="fr-FR" altLang="zh-CN"/>
              <a:t>catch(Exception e) {</a:t>
            </a:r>
          </a:p>
          <a:p>
            <a:r>
              <a:rPr lang="fr-FR" altLang="zh-CN"/>
              <a:t>            e.printStackTrace();</a:t>
            </a:r>
          </a:p>
          <a:p>
            <a:r>
              <a:rPr lang="fr-FR" altLang="zh-CN"/>
              <a:t>        } finally {  </a:t>
            </a:r>
            <a:r>
              <a:rPr lang="en-US" altLang="zh-CN"/>
              <a:t>//</a:t>
            </a:r>
            <a:r>
              <a:rPr lang="zh-CN" altLang="en-US"/>
              <a:t>关闭数据库连接  </a:t>
            </a:r>
            <a:r>
              <a:rPr lang="en-US" altLang="zh-CN"/>
              <a:t>}</a:t>
            </a:r>
          </a:p>
          <a:p>
            <a:r>
              <a:rPr lang="en-US" altLang="zh-CN"/>
              <a:t>    }</a:t>
            </a:r>
          </a:p>
          <a:p>
            <a:r>
              <a:rPr lang="fr-FR" altLang="zh-CN"/>
              <a:t>}</a:t>
            </a:r>
          </a:p>
        </p:txBody>
      </p:sp>
      <p:sp>
        <p:nvSpPr>
          <p:cNvPr id="2" name="矩形 1">
            <a:extLst>
              <a:ext uri="{FF2B5EF4-FFF2-40B4-BE49-F238E27FC236}">
                <a16:creationId xmlns:a16="http://schemas.microsoft.com/office/drawing/2014/main" id="{CB4AF1DD-7D5E-4D8D-BAE4-69B4FD7717F5}"/>
              </a:ext>
            </a:extLst>
          </p:cNvPr>
          <p:cNvSpPr/>
          <p:nvPr/>
        </p:nvSpPr>
        <p:spPr>
          <a:xfrm>
            <a:off x="1043608" y="4509120"/>
            <a:ext cx="7920880" cy="576064"/>
          </a:xfrm>
          <a:prstGeom prst="rect">
            <a:avLst/>
          </a:prstGeom>
          <a:noFill/>
          <a:ln w="254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a:extLst>
              <a:ext uri="{FF2B5EF4-FFF2-40B4-BE49-F238E27FC236}">
                <a16:creationId xmlns:a16="http://schemas.microsoft.com/office/drawing/2014/main" id="{178BDA06-4CF7-49B7-B4CE-AEC6F3C0744E}"/>
              </a:ext>
            </a:extLst>
          </p:cNvPr>
          <p:cNvSpPr/>
          <p:nvPr/>
        </p:nvSpPr>
        <p:spPr>
          <a:xfrm>
            <a:off x="755576" y="3681028"/>
            <a:ext cx="4968552" cy="288032"/>
          </a:xfrm>
          <a:prstGeom prst="rect">
            <a:avLst/>
          </a:prstGeom>
          <a:noFill/>
          <a:ln w="25400">
            <a:solidFill>
              <a:schemeClr val="accent5">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234499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6" grpId="0" animBg="1"/>
    </p:bldLst>
  </p:timing>
</p:sld>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2974</TotalTime>
  <Words>9511</Words>
  <Application>Microsoft Macintosh PowerPoint</Application>
  <PresentationFormat>全屏显示(4:3)</PresentationFormat>
  <Paragraphs>1041</Paragraphs>
  <Slides>99</Slides>
  <Notes>37</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2</vt:i4>
      </vt:variant>
      <vt:variant>
        <vt:lpstr>幻灯片标题</vt:lpstr>
      </vt:variant>
      <vt:variant>
        <vt:i4>99</vt:i4>
      </vt:variant>
    </vt:vector>
  </HeadingPairs>
  <TitlesOfParts>
    <vt:vector size="111" baseType="lpstr">
      <vt:lpstr>宋体</vt:lpstr>
      <vt:lpstr>Microsoft YaHei</vt:lpstr>
      <vt:lpstr>Microsoft YaHei</vt:lpstr>
      <vt:lpstr>AGaramond</vt:lpstr>
      <vt:lpstr>PingFang SC</vt:lpstr>
      <vt:lpstr>Arial</vt:lpstr>
      <vt:lpstr>Tahoma</vt:lpstr>
      <vt:lpstr>Times New Roman</vt:lpstr>
      <vt:lpstr>Wingdings</vt:lpstr>
      <vt:lpstr>默认设计模板</vt:lpstr>
      <vt:lpstr>Document</vt:lpstr>
      <vt:lpstr>文档</vt:lpstr>
      <vt:lpstr>第6章  IO流和JDBC</vt:lpstr>
      <vt:lpstr>引子——格式化（输入）输出</vt:lpstr>
      <vt:lpstr>PowerPoint 演示文稿</vt:lpstr>
      <vt:lpstr>第5章  IO流和JDBC</vt:lpstr>
      <vt:lpstr>1. I/O流概念</vt:lpstr>
      <vt:lpstr>2. I/O流分类 </vt:lpstr>
      <vt:lpstr>2.1 输入流和输出流</vt:lpstr>
      <vt:lpstr>2.2 节点流和处理流</vt:lpstr>
      <vt:lpstr>2.2 节点流和处理流</vt:lpstr>
      <vt:lpstr>2.2 节点流和处理流</vt:lpstr>
      <vt:lpstr>2.3 字符流和字节流</vt:lpstr>
      <vt:lpstr>3. I/O流的顶层基类</vt:lpstr>
      <vt:lpstr>3. InputStream </vt:lpstr>
      <vt:lpstr>PowerPoint 演示文稿</vt:lpstr>
      <vt:lpstr>4. OutputStream</vt:lpstr>
      <vt:lpstr>PowerPoint 演示文稿</vt:lpstr>
      <vt:lpstr>5. Reader</vt:lpstr>
      <vt:lpstr>PowerPoint 演示文稿</vt:lpstr>
      <vt:lpstr>6. writer </vt:lpstr>
      <vt:lpstr>PowerPoint 演示文稿</vt:lpstr>
      <vt:lpstr>PowerPoint 演示文稿</vt:lpstr>
      <vt:lpstr>7. 常用I/O流类型（1）</vt:lpstr>
      <vt:lpstr>PowerPoint 演示文稿</vt:lpstr>
      <vt:lpstr>PowerPoint 演示文稿</vt:lpstr>
      <vt:lpstr>PowerPoint 演示文稿</vt:lpstr>
      <vt:lpstr>PowerPoint 演示文稿</vt:lpstr>
      <vt:lpstr>8. 常用流类型（2）</vt:lpstr>
      <vt:lpstr>PowerPoint 演示文稿</vt:lpstr>
      <vt:lpstr>PowerPoint 演示文稿</vt:lpstr>
      <vt:lpstr>9. 常用流类型（3） </vt:lpstr>
      <vt:lpstr>PowerPoint 演示文稿</vt:lpstr>
      <vt:lpstr>PowerPoint 演示文稿</vt:lpstr>
      <vt:lpstr>10. 常用流类型（4）</vt:lpstr>
      <vt:lpstr>PowerPoint 演示文稿</vt:lpstr>
      <vt:lpstr>PowerPoint 演示文稿</vt:lpstr>
      <vt:lpstr>PowerPoint 演示文稿</vt:lpstr>
      <vt:lpstr>PowerPoint 演示文稿</vt:lpstr>
      <vt:lpstr>PowerPoint 演示文稿</vt:lpstr>
      <vt:lpstr>PowerPoint 演示文稿</vt:lpstr>
      <vt:lpstr>11：File类</vt:lpstr>
      <vt:lpstr>File 类常用方法</vt:lpstr>
      <vt:lpstr>PowerPoint 演示文稿</vt:lpstr>
      <vt:lpstr>PowerPoint 演示文稿</vt:lpstr>
      <vt:lpstr>PowerPoint 演示文稿</vt:lpstr>
      <vt:lpstr> 12. 对象序列化</vt:lpstr>
      <vt:lpstr>PowerPoint 演示文稿</vt:lpstr>
      <vt:lpstr>PowerPoint 演示文稿</vt:lpstr>
      <vt:lpstr>PowerPoint 演示文稿</vt:lpstr>
      <vt:lpstr>PowerPoint 演示文稿</vt:lpstr>
      <vt:lpstr>PowerPoint 演示文稿</vt:lpstr>
      <vt:lpstr>PowerPoint 演示文稿</vt:lpstr>
      <vt:lpstr>其它格式文件</vt:lpstr>
      <vt:lpstr>ZIP压缩文件 </vt:lpstr>
      <vt:lpstr>读ZIP文件样例</vt:lpstr>
      <vt:lpstr>读ZIP文件中的一个文本文件：</vt:lpstr>
      <vt:lpstr>将entry放到ZIP文件中 </vt:lpstr>
      <vt:lpstr>两个例子</vt:lpstr>
      <vt:lpstr>ImageIO</vt:lpstr>
      <vt:lpstr>PowerPoint 演示文稿</vt:lpstr>
      <vt:lpstr>Write and receive data (.xls)</vt:lpstr>
      <vt:lpstr>An other Class: Runtime</vt:lpstr>
      <vt:lpstr>Java NIO 和 IO</vt:lpstr>
      <vt:lpstr>PowerPoint 演示文稿</vt:lpstr>
      <vt:lpstr>PowerPoint 演示文稿</vt:lpstr>
      <vt:lpstr>PowerPoint 演示文稿</vt:lpstr>
      <vt:lpstr>PowerPoint 演示文稿</vt:lpstr>
      <vt:lpstr>第5章  IO流和JDBC</vt:lpstr>
      <vt:lpstr>1. 关系数据库系统</vt:lpstr>
      <vt:lpstr>PowerPoint 演示文稿</vt:lpstr>
      <vt:lpstr>1.1 数据库与数据库表</vt:lpstr>
      <vt:lpstr>2. SQL语言</vt:lpstr>
      <vt:lpstr>PowerPoint 演示文稿</vt:lpstr>
      <vt:lpstr>3.1 JDBC概述</vt:lpstr>
      <vt:lpstr>PowerPoint 演示文稿</vt:lpstr>
      <vt:lpstr>JDBC的类型</vt:lpstr>
      <vt:lpstr>使用JDBC开发数据库应用程序</vt:lpstr>
      <vt:lpstr>3.2 数据基本操作</vt:lpstr>
      <vt:lpstr>3.2.1 加载JDBC驱动程序</vt:lpstr>
      <vt:lpstr>3.2.2 建立数据库连接</vt:lpstr>
      <vt:lpstr>PowerPoint 演示文稿</vt:lpstr>
      <vt:lpstr>3.2.3 执行SQL语句</vt:lpstr>
      <vt:lpstr>PowerPoint 演示文稿</vt:lpstr>
      <vt:lpstr>3.2.4 处理返回结果</vt:lpstr>
      <vt:lpstr>PowerPoint 演示文稿</vt:lpstr>
      <vt:lpstr>PowerPoint 演示文稿</vt:lpstr>
      <vt:lpstr>3.2.5 关闭数据库连接</vt:lpstr>
      <vt:lpstr>PowerPoint 演示文稿</vt:lpstr>
      <vt:lpstr>3.3 动态SQL语句和存储过程</vt:lpstr>
      <vt:lpstr>PowerPoint 演示文稿</vt:lpstr>
      <vt:lpstr>PowerPoint 演示文稿</vt:lpstr>
      <vt:lpstr>PowerPoint 演示文稿</vt:lpstr>
      <vt:lpstr>PowerPoint 演示文稿</vt:lpstr>
      <vt:lpstr>PowerPoint 演示文稿</vt:lpstr>
      <vt:lpstr>PowerPoint 演示文稿</vt:lpstr>
      <vt:lpstr>3.4 事务操作</vt:lpstr>
      <vt:lpstr>PowerPoint 演示文稿</vt:lpstr>
      <vt:lpstr>3.5 获取元数据</vt:lpstr>
      <vt:lpstr>PowerPoint 演示文稿</vt:lpstr>
      <vt:lpstr>PowerPoint 演示文稿</vt:lpstr>
    </vt:vector>
  </TitlesOfParts>
  <Company>CHINA</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第7章 IO流.ppt</dc:title>
  <dc:creator>郑 艳</dc:creator>
  <cp:lastModifiedBy>Microsoft Office 用户</cp:lastModifiedBy>
  <cp:revision>268</cp:revision>
  <dcterms:created xsi:type="dcterms:W3CDTF">2008-12-02T07:41:46Z</dcterms:created>
  <dcterms:modified xsi:type="dcterms:W3CDTF">2023-05-22T06:29:52Z</dcterms:modified>
</cp:coreProperties>
</file>

<file path=docProps/thumbnail.jpeg>
</file>